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149"/>
  </p:notesMasterIdLst>
  <p:handoutMasterIdLst>
    <p:handoutMasterId r:id="rId150"/>
  </p:handoutMasterIdLst>
  <p:sldIdLst>
    <p:sldId id="293" r:id="rId3"/>
    <p:sldId id="297" r:id="rId4"/>
    <p:sldId id="298" r:id="rId5"/>
    <p:sldId id="299" r:id="rId6"/>
    <p:sldId id="300" r:id="rId7"/>
    <p:sldId id="301" r:id="rId8"/>
    <p:sldId id="302" r:id="rId9"/>
    <p:sldId id="338" r:id="rId10"/>
    <p:sldId id="339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429" r:id="rId25"/>
    <p:sldId id="316" r:id="rId26"/>
    <p:sldId id="317" r:id="rId27"/>
    <p:sldId id="318" r:id="rId28"/>
    <p:sldId id="319" r:id="rId29"/>
    <p:sldId id="320" r:id="rId30"/>
    <p:sldId id="321" r:id="rId31"/>
    <p:sldId id="322" r:id="rId32"/>
    <p:sldId id="430" r:id="rId33"/>
    <p:sldId id="323" r:id="rId34"/>
    <p:sldId id="324" r:id="rId35"/>
    <p:sldId id="325" r:id="rId36"/>
    <p:sldId id="326" r:id="rId37"/>
    <p:sldId id="327" r:id="rId38"/>
    <p:sldId id="343" r:id="rId39"/>
    <p:sldId id="344" r:id="rId40"/>
    <p:sldId id="345" r:id="rId41"/>
    <p:sldId id="346" r:id="rId42"/>
    <p:sldId id="347" r:id="rId43"/>
    <p:sldId id="348" r:id="rId44"/>
    <p:sldId id="349" r:id="rId45"/>
    <p:sldId id="350" r:id="rId46"/>
    <p:sldId id="351" r:id="rId47"/>
    <p:sldId id="352" r:id="rId48"/>
    <p:sldId id="353" r:id="rId49"/>
    <p:sldId id="354" r:id="rId50"/>
    <p:sldId id="355" r:id="rId51"/>
    <p:sldId id="356" r:id="rId52"/>
    <p:sldId id="357" r:id="rId53"/>
    <p:sldId id="358" r:id="rId54"/>
    <p:sldId id="359" r:id="rId55"/>
    <p:sldId id="360" r:id="rId56"/>
    <p:sldId id="361" r:id="rId57"/>
    <p:sldId id="362" r:id="rId58"/>
    <p:sldId id="363" r:id="rId59"/>
    <p:sldId id="364" r:id="rId60"/>
    <p:sldId id="365" r:id="rId61"/>
    <p:sldId id="366" r:id="rId62"/>
    <p:sldId id="367" r:id="rId63"/>
    <p:sldId id="368" r:id="rId64"/>
    <p:sldId id="369" r:id="rId65"/>
    <p:sldId id="370" r:id="rId66"/>
    <p:sldId id="371" r:id="rId67"/>
    <p:sldId id="454" r:id="rId68"/>
    <p:sldId id="455" r:id="rId69"/>
    <p:sldId id="457" r:id="rId70"/>
    <p:sldId id="458" r:id="rId71"/>
    <p:sldId id="459" r:id="rId72"/>
    <p:sldId id="460" r:id="rId73"/>
    <p:sldId id="461" r:id="rId74"/>
    <p:sldId id="462" r:id="rId75"/>
    <p:sldId id="463" r:id="rId76"/>
    <p:sldId id="464" r:id="rId77"/>
    <p:sldId id="465" r:id="rId78"/>
    <p:sldId id="466" r:id="rId79"/>
    <p:sldId id="467" r:id="rId80"/>
    <p:sldId id="372" r:id="rId81"/>
    <p:sldId id="373" r:id="rId82"/>
    <p:sldId id="374" r:id="rId83"/>
    <p:sldId id="375" r:id="rId84"/>
    <p:sldId id="376" r:id="rId85"/>
    <p:sldId id="377" r:id="rId86"/>
    <p:sldId id="378" r:id="rId87"/>
    <p:sldId id="379" r:id="rId88"/>
    <p:sldId id="380" r:id="rId89"/>
    <p:sldId id="381" r:id="rId90"/>
    <p:sldId id="382" r:id="rId91"/>
    <p:sldId id="383" r:id="rId92"/>
    <p:sldId id="384" r:id="rId93"/>
    <p:sldId id="385" r:id="rId94"/>
    <p:sldId id="386" r:id="rId95"/>
    <p:sldId id="387" r:id="rId96"/>
    <p:sldId id="410" r:id="rId97"/>
    <p:sldId id="411" r:id="rId98"/>
    <p:sldId id="412" r:id="rId99"/>
    <p:sldId id="413" r:id="rId100"/>
    <p:sldId id="414" r:id="rId101"/>
    <p:sldId id="415" r:id="rId102"/>
    <p:sldId id="416" r:id="rId103"/>
    <p:sldId id="417" r:id="rId104"/>
    <p:sldId id="418" r:id="rId105"/>
    <p:sldId id="419" r:id="rId106"/>
    <p:sldId id="420" r:id="rId107"/>
    <p:sldId id="421" r:id="rId108"/>
    <p:sldId id="422" r:id="rId109"/>
    <p:sldId id="423" r:id="rId110"/>
    <p:sldId id="424" r:id="rId111"/>
    <p:sldId id="425" r:id="rId112"/>
    <p:sldId id="426" r:id="rId113"/>
    <p:sldId id="446" r:id="rId114"/>
    <p:sldId id="447" r:id="rId115"/>
    <p:sldId id="448" r:id="rId116"/>
    <p:sldId id="449" r:id="rId117"/>
    <p:sldId id="450" r:id="rId118"/>
    <p:sldId id="451" r:id="rId119"/>
    <p:sldId id="452" r:id="rId120"/>
    <p:sldId id="453" r:id="rId121"/>
    <p:sldId id="468" r:id="rId122"/>
    <p:sldId id="470" r:id="rId123"/>
    <p:sldId id="471" r:id="rId124"/>
    <p:sldId id="472" r:id="rId125"/>
    <p:sldId id="473" r:id="rId126"/>
    <p:sldId id="474" r:id="rId127"/>
    <p:sldId id="475" r:id="rId128"/>
    <p:sldId id="476" r:id="rId129"/>
    <p:sldId id="477" r:id="rId130"/>
    <p:sldId id="478" r:id="rId131"/>
    <p:sldId id="479" r:id="rId132"/>
    <p:sldId id="480" r:id="rId133"/>
    <p:sldId id="590" r:id="rId134"/>
    <p:sldId id="481" r:id="rId135"/>
    <p:sldId id="482" r:id="rId136"/>
    <p:sldId id="591" r:id="rId137"/>
    <p:sldId id="524" r:id="rId138"/>
    <p:sldId id="525" r:id="rId139"/>
    <p:sldId id="526" r:id="rId140"/>
    <p:sldId id="527" r:id="rId141"/>
    <p:sldId id="528" r:id="rId142"/>
    <p:sldId id="529" r:id="rId143"/>
    <p:sldId id="576" r:id="rId144"/>
    <p:sldId id="577" r:id="rId145"/>
    <p:sldId id="578" r:id="rId146"/>
    <p:sldId id="579" r:id="rId147"/>
    <p:sldId id="580" r:id="rId148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51"/>
      <p:bold r:id="rId152"/>
      <p:italic r:id="rId153"/>
      <p:boldItalic r:id="rId154"/>
    </p:embeddedFont>
    <p:embeddedFont>
      <p:font typeface="Verdana" panose="020B0604030504040204" pitchFamily="34" charset="0"/>
      <p:regular r:id="rId155"/>
      <p:bold r:id="rId156"/>
      <p:italic r:id="rId157"/>
      <p:boldItalic r:id="rId15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8F0D"/>
    <a:srgbClr val="8B0000"/>
    <a:srgbClr val="61ACC9"/>
    <a:srgbClr val="93E4BE"/>
    <a:srgbClr val="8B3E74"/>
    <a:srgbClr val="5B14C4"/>
    <a:srgbClr val="E44589"/>
    <a:srgbClr val="53565A"/>
    <a:srgbClr val="0089B1"/>
    <a:srgbClr val="6E62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8" autoAdjust="0"/>
    <p:restoredTop sz="95590" autoAdjust="0"/>
  </p:normalViewPr>
  <p:slideViewPr>
    <p:cSldViewPr snapToGrid="0">
      <p:cViewPr varScale="1">
        <p:scale>
          <a:sx n="112" d="100"/>
          <a:sy n="112" d="100"/>
        </p:scale>
        <p:origin x="-1560" y="-72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38" Type="http://schemas.openxmlformats.org/officeDocument/2006/relationships/slide" Target="slides/slide136.xml"/><Relationship Id="rId154" Type="http://schemas.openxmlformats.org/officeDocument/2006/relationships/font" Target="fonts/font4.fntdata"/><Relationship Id="rId159" Type="http://schemas.openxmlformats.org/officeDocument/2006/relationships/presProps" Target="presProps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144" Type="http://schemas.openxmlformats.org/officeDocument/2006/relationships/slide" Target="slides/slide142.xml"/><Relationship Id="rId149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60" Type="http://schemas.openxmlformats.org/officeDocument/2006/relationships/viewProps" Target="viewProps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slide" Target="slides/slide132.xml"/><Relationship Id="rId139" Type="http://schemas.openxmlformats.org/officeDocument/2006/relationships/slide" Target="slides/slide13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50" Type="http://schemas.openxmlformats.org/officeDocument/2006/relationships/handoutMaster" Target="handoutMasters/handoutMaster1.xml"/><Relationship Id="rId155" Type="http://schemas.openxmlformats.org/officeDocument/2006/relationships/font" Target="fonts/font5.fntdata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40" Type="http://schemas.openxmlformats.org/officeDocument/2006/relationships/slide" Target="slides/slide138.xml"/><Relationship Id="rId145" Type="http://schemas.openxmlformats.org/officeDocument/2006/relationships/slide" Target="slides/slide143.xml"/><Relationship Id="rId153" Type="http://schemas.openxmlformats.org/officeDocument/2006/relationships/font" Target="fonts/font3.fntdata"/><Relationship Id="rId16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30" Type="http://schemas.openxmlformats.org/officeDocument/2006/relationships/slide" Target="slides/slide128.xml"/><Relationship Id="rId135" Type="http://schemas.openxmlformats.org/officeDocument/2006/relationships/slide" Target="slides/slide133.xml"/><Relationship Id="rId143" Type="http://schemas.openxmlformats.org/officeDocument/2006/relationships/slide" Target="slides/slide141.xml"/><Relationship Id="rId148" Type="http://schemas.openxmlformats.org/officeDocument/2006/relationships/slide" Target="slides/slide146.xml"/><Relationship Id="rId151" Type="http://schemas.openxmlformats.org/officeDocument/2006/relationships/font" Target="fonts/font1.fntdata"/><Relationship Id="rId156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slide" Target="slides/slide139.xml"/><Relationship Id="rId146" Type="http://schemas.openxmlformats.org/officeDocument/2006/relationships/slide" Target="slides/slide14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16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slide" Target="slides/slide134.xml"/><Relationship Id="rId157" Type="http://schemas.openxmlformats.org/officeDocument/2006/relationships/font" Target="fonts/font7.fntdata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52" Type="http://schemas.openxmlformats.org/officeDocument/2006/relationships/font" Target="fonts/font2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78D3A5F2-2DF9-1D48-A4E2-5D75BCCC5106}" type="slidenum">
              <a:rPr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3527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23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l" rtl="0" eaLnBrk="1" hangingPunct="1"/>
            <a:endParaRPr lang="ru-RU"/>
          </a:p>
        </p:txBody>
      </p:sp>
      <p:sp>
        <p:nvSpPr>
          <p:cNvPr id="142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l" rtl="0"/>
            <a:fld id="{1205A715-B407-46A3-812D-DF99FCC311E6}" type="slidenum">
              <a:rPr/>
              <a:pPr/>
              <a:t>130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366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>
              <a:defRPr/>
            </a:pPr>
            <a:fld id="{D4758B7C-434F-4815-9458-06FA683CFB0F}" type="slidenum">
              <a:rPr/>
              <a:pPr>
                <a:defRPr/>
              </a:pPr>
              <a:t>140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089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l" rtl="0" eaLnBrk="1" hangingPunct="1"/>
            <a:endParaRPr lang="ru-RU"/>
          </a:p>
        </p:txBody>
      </p:sp>
      <p:sp>
        <p:nvSpPr>
          <p:cNvPr id="1228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l" rtl="0"/>
            <a:fld id="{CF49CEB1-215F-4DBB-908B-1C7125862A87}" type="slidenum">
              <a:rPr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646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l" rtl="0" eaLnBrk="1" hangingPunct="1"/>
            <a:endParaRPr lang="ru-RU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l" rtl="0"/>
            <a:fld id="{8390FD57-7327-4F48-914C-7B45CB34A2C7}" type="slidenum">
              <a:rPr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6856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l" rtl="0" eaLnBrk="1" hangingPunct="1"/>
            <a:endParaRPr lang="ru-RU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l" rtl="0"/>
            <a:fld id="{4762036A-AF37-443D-A4CB-A069FB9006CB}" type="slidenum">
              <a:rPr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1945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D3A5F2-2DF9-1D48-A4E2-5D75BCCC5106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6384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l" rtl="0" eaLnBrk="1" hangingPunct="1"/>
            <a:endParaRPr lang="ru-RU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>
              <a:defRPr/>
            </a:pPr>
            <a:fld id="{47BB6402-9118-445B-9C4B-68D558DE894E}" type="slidenum">
              <a:rPr/>
              <a:pPr>
                <a:defRPr/>
              </a:pPr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6439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l" rtl="0" eaLnBrk="1" hangingPunct="1"/>
            <a:endParaRPr lang="ru-RU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>
              <a:defRPr/>
            </a:pPr>
            <a:fld id="{C0C65C44-27C7-4EB1-AB0B-F23B2FBBC723}" type="slidenum">
              <a:rPr/>
              <a:pPr>
                <a:defRPr/>
              </a:pPr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0180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3BFE65BB-5B9E-45C1-A9EA-26358780C5C5}" type="slidenum">
              <a:rPr/>
              <a:pPr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001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13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l" rtl="0" eaLnBrk="1" hangingPunct="1"/>
            <a:endParaRPr lang="ru-RU"/>
          </a:p>
        </p:txBody>
      </p:sp>
      <p:sp>
        <p:nvSpPr>
          <p:cNvPr id="141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l" rtl="0"/>
            <a:fld id="{53575F3F-3BC7-4E3E-B63D-3D6A7A491018}" type="slidenum">
              <a:rPr/>
              <a:pPr/>
              <a:t>128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9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65E3046-FACF-43E0-8192-EADAB9780F7B}" type="datetime1">
              <a:rPr lang="en-US" smtClean="0"/>
              <a:pPr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HYPACK 2012 Training Seminar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DE77-C530-4ADB-AD74-A99B71A28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1235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09F90A6-73B4-4CFF-B868-FAA9403CC01F}" type="datetime1">
              <a:rPr lang="en-US" smtClean="0"/>
              <a:pPr/>
              <a:t>1/30/2020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HYPACK 2012 Training Seminar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DE77-C530-4ADB-AD74-A99B71A28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263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E721D3D-32E6-49A5-B5DD-081F4B45311B}" type="datetime1">
              <a:rPr lang="en-US" smtClean="0"/>
              <a:pPr/>
              <a:t>1/30/2020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HYPACK 2012 Training Seminar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DE77-C530-4ADB-AD74-A99B71A28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444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0F63DD-C15D-436F-B8B5-91A395C9E739}" type="datetime1">
              <a:rPr lang="en-US" smtClean="0"/>
              <a:pPr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HYPACK 2012 Training Seminar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DE77-C530-4ADB-AD74-A99B71A28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524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46" r:id="rId10"/>
    <p:sldLayoutId id="2147483847" r:id="rId11"/>
    <p:sldLayoutId id="2147483848" r:id="rId12"/>
    <p:sldLayoutId id="2147483849" r:id="rId13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9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9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9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9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9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9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9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9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9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9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9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8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9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9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36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39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9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17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1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7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1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7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8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9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9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Объемы</a:t>
            </a:r>
            <a:endParaRPr lang="ru-RU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6" y="2774482"/>
            <a:ext cx="4138863" cy="422029"/>
          </a:xfrm>
        </p:spPr>
        <p:txBody>
          <a:bodyPr/>
          <a:lstStyle/>
          <a:p>
            <a:pPr algn="l" rtl="0"/>
            <a:r>
              <a:rPr lang="ru-RU" b="0" i="0" u="none" baseline="0"/>
              <a:t>Учебный Семинар HYPACK® 2020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52054"/>
            <a:ext cx="9144000" cy="270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Разности в допустимом переборе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10</a:t>
            </a:fld>
            <a:endParaRPr lang="ru-RU"/>
          </a:p>
        </p:txBody>
      </p:sp>
      <p:pic>
        <p:nvPicPr>
          <p:cNvPr id="2050" name="Picture 2" descr="C:\Temp\Sections - Philadelphia Non-Contour Example.pn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18203"/>
            <a:ext cx="6858000" cy="2286000"/>
          </a:xfrm>
          <a:prstGeom prst="rect">
            <a:avLst/>
          </a:prstGeom>
          <a:noFill/>
        </p:spPr>
      </p:pic>
      <p:pic>
        <p:nvPicPr>
          <p:cNvPr id="2051" name="Picture 3" descr="C:\Temp\Sections - Philadelphia Non-Contour Example.png"/>
          <p:cNvPicPr preferRelativeResize="0">
            <a:picLocks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28600" y="4118429"/>
            <a:ext cx="6858000" cy="2286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315200" y="1914872"/>
            <a:ext cx="166743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Допустимый перебор</a:t>
            </a:r>
            <a:endParaRPr lang="ru-RU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27 035 cyd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15200" y="5032756"/>
            <a:ext cx="1524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Допустимый перебор </a:t>
            </a:r>
          </a:p>
          <a:p>
            <a:pPr algn="l" rtl="0"/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8.170 cyd</a:t>
            </a:r>
            <a:endParaRPr lang="ru-RU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34517" y="3125561"/>
            <a:ext cx="1828800" cy="1200329"/>
          </a:xfrm>
          <a:prstGeom prst="rect">
            <a:avLst/>
          </a:prstGeom>
          <a:solidFill>
            <a:srgbClr val="FF0000"/>
          </a:solidFill>
          <a:ln w="19050"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 rtl="0"/>
            <a:r>
              <a:rPr lang="ru-RU" b="1" i="0" u="none" baseline="0"/>
              <a:t>Это может быть большая разница!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51846" y="2052772"/>
            <a:ext cx="3285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Не контурное черпание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14599" y="5032756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Контурное черпание</a:t>
            </a:r>
          </a:p>
        </p:txBody>
      </p:sp>
    </p:spTree>
    <p:extLst>
      <p:ext uri="{BB962C8B-B14F-4D97-AF65-F5344CB8AC3E}">
        <p14:creationId xmlns:p14="http://schemas.microsoft.com/office/powerpoint/2010/main" val="373681539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ACD:  Инструменты для работы с плоскостями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100</a:t>
            </a:fld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571625"/>
            <a:ext cx="5213171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476500" y="3028732"/>
            <a:ext cx="663363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                                    Удалить неиспользованные узлы.</a:t>
            </a:r>
          </a:p>
          <a:p>
            <a:pPr algn="l" rtl="0"/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                           Исправить направление плоскостей</a:t>
            </a:r>
          </a:p>
          <a:p>
            <a:pPr algn="l" rtl="0"/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                    Проверить плоскости</a:t>
            </a:r>
          </a:p>
          <a:p>
            <a:pPr algn="l" rtl="0"/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           Создать горизонтальные плоскости справа от списка узлов</a:t>
            </a:r>
          </a:p>
          <a:p>
            <a:pPr algn="l" rtl="0"/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   Создать горизонтальные плоскости слева от списка узлов</a:t>
            </a:r>
          </a:p>
          <a:p>
            <a:pPr algn="l" rtl="0"/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Создать вертикальную стенку</a:t>
            </a:r>
          </a:p>
          <a:p>
            <a:pPr algn="l" rtl="0"/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Создать правый откос от списка узлов</a:t>
            </a:r>
          </a:p>
          <a:p>
            <a:pPr algn="l" rtl="0"/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Создать левый откос от списка узлов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2476500" y="2562225"/>
            <a:ext cx="0" cy="23622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2781300" y="2562225"/>
            <a:ext cx="0" cy="2057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3162300" y="2638425"/>
            <a:ext cx="0" cy="1676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3543300" y="2562225"/>
            <a:ext cx="0" cy="14478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3924300" y="2562225"/>
            <a:ext cx="0" cy="1143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4457700" y="2714625"/>
            <a:ext cx="0" cy="762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4838700" y="2714625"/>
            <a:ext cx="0" cy="533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4" idx="0"/>
          </p:cNvCxnSpPr>
          <p:nvPr/>
        </p:nvCxnSpPr>
        <p:spPr>
          <a:xfrm flipH="1" flipV="1">
            <a:off x="5295903" y="2723932"/>
            <a:ext cx="497414" cy="3048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232269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ПРОЕКТ СЛОЖНОЙ АКВАТОРИИ (ACD)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Создание откосов легко!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101</a:t>
            </a:fld>
            <a:endParaRPr lang="ru-RU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47472" y="1273304"/>
            <a:ext cx="3200400" cy="25908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1" i="0" u="none" strike="noStrike" kern="120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Используйте инструмент Правый Склон для создания откоса 2:1.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Используйте узлы:</a:t>
            </a:r>
          </a:p>
          <a:p>
            <a:pPr marL="800100" lvl="1" indent="-342900" algn="l" rtl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b d f h</a:t>
            </a:r>
          </a:p>
          <a:p>
            <a:pPr marL="342900" indent="-342900" algn="l" rtl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Закончите откос на глубине 20 футов.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5953" y="1968273"/>
            <a:ext cx="5167047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864104"/>
            <a:ext cx="2595753" cy="219991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37468046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ПРОЕКТ СЛОЖНОЙ АКВАТОРИИ (ACD)</a:t>
            </a:r>
            <a:r>
              <a:rPr lang="ru-RU"/>
              <a:t/>
            </a:r>
            <a:br>
              <a:rPr lang="ru-RU"/>
            </a:br>
            <a:r>
              <a:rPr lang="ru-RU" sz="2400" b="0" i="0" u="none" baseline="0"/>
              <a:t>Добавление к существующему откосу.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102</a:t>
            </a:fld>
            <a:endParaRPr lang="ru-RU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52399" y="1587670"/>
            <a:ext cx="3420533" cy="22098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1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Используйте инструмент Правый Склон.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6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Создайте правый откос 4:1, который доходит до уровня 0.0.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1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Используйте узлы _2 _3 _4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897" y="3909795"/>
            <a:ext cx="2563403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5958" y="1550628"/>
            <a:ext cx="5362575" cy="4451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03132771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ПРОЕКТ СЛОЖНОЙ АКВАТОРИИ (ACD)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Создайте окончательный откос.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103</a:t>
            </a:fld>
            <a:endParaRPr lang="ru-RU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33350" y="1396999"/>
            <a:ext cx="2990850" cy="204787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400" b="1" i="0" u="none" strike="noStrike" kern="120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Используйте инструмент Левый Склон.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Создайте откос 4:1, который доходит до уровня 0.0.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400" b="1" i="0" u="none" strike="noStrike" kern="120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Используйте узлы a c e g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472" y="3619500"/>
            <a:ext cx="2843261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5022" y="1648725"/>
            <a:ext cx="5527527" cy="464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28230301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Наш канал в 3Д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104</a:t>
            </a:fld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472" y="1563007"/>
            <a:ext cx="7739253" cy="4618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2446709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ПРОЕКТ СЛОЖНОЙ АКВАТОРИИ (ACD)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Создайте зоны отчета и назначьте для них полигоны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105</a:t>
            </a:fld>
            <a:endParaRPr lang="ru-RU"/>
          </a:p>
        </p:txBody>
      </p:sp>
      <p:grpSp>
        <p:nvGrpSpPr>
          <p:cNvPr id="4" name="Group 3"/>
          <p:cNvGrpSpPr/>
          <p:nvPr/>
        </p:nvGrpSpPr>
        <p:grpSpPr>
          <a:xfrm>
            <a:off x="457200" y="1904090"/>
            <a:ext cx="7410450" cy="4335975"/>
            <a:chOff x="642612" y="1537154"/>
            <a:chExt cx="7410450" cy="4335975"/>
          </a:xfrm>
        </p:grpSpPr>
        <p:pic>
          <p:nvPicPr>
            <p:cNvPr id="2560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2612" y="1537154"/>
              <a:ext cx="7410450" cy="4335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3"/>
            <p:cNvSpPr txBox="1">
              <a:spLocks noChangeArrowheads="1"/>
            </p:cNvSpPr>
            <p:nvPr/>
          </p:nvSpPr>
          <p:spPr>
            <a:xfrm>
              <a:off x="904875" y="3067049"/>
              <a:ext cx="3462012" cy="23526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/>
            <a:lstStyle/>
            <a:p>
              <a:pPr marL="457200" marR="0" lvl="0" indent="-4572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ru-RU" sz="1600" b="1" i="0" u="none" strike="noStrike" kern="1200" cap="none" spc="0" normalizeH="0" baseline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rPr>
                <a:t>Откройте вкладыш «Зоны».</a:t>
              </a:r>
            </a:p>
            <a:p>
              <a:pPr marL="457200" marR="0" lvl="0" indent="-4572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lang="ru-RU" sz="1600" b="1" i="0" u="none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Добавьте шесть зон:</a:t>
              </a:r>
            </a:p>
            <a:p>
              <a:pPr marL="914400" lvl="1" indent="-457200" algn="l" rtl="0">
                <a:lnSpc>
                  <a:spcPts val="1600"/>
                </a:lnSpc>
                <a:spcBef>
                  <a:spcPct val="20000"/>
                </a:spcBef>
                <a:buFont typeface="Arial" pitchFamily="34" charset="0"/>
                <a:buChar char="•"/>
                <a:defRPr/>
              </a:pPr>
              <a:r>
                <a:rPr kumimoji="0" lang="ru-RU" sz="1600" b="1" i="0" u="none" strike="noStrike" kern="1200" cap="none" spc="0" normalizeH="0" baseline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rPr>
                <a:t>Федеральный Канал</a:t>
              </a:r>
            </a:p>
            <a:p>
              <a:pPr marL="914400" lvl="1" indent="-457200" algn="l" rtl="0">
                <a:lnSpc>
                  <a:spcPts val="1600"/>
                </a:lnSpc>
                <a:spcBef>
                  <a:spcPct val="20000"/>
                </a:spcBef>
                <a:buFont typeface="Arial" pitchFamily="34" charset="0"/>
                <a:buChar char="•"/>
                <a:defRPr/>
              </a:pPr>
              <a:r>
                <a:rPr lang="ru-RU" sz="1600" b="1" i="0" u="none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Левый откос</a:t>
              </a:r>
            </a:p>
            <a:p>
              <a:pPr marL="914400" lvl="1" indent="-457200" algn="l" rtl="0">
                <a:lnSpc>
                  <a:spcPts val="1600"/>
                </a:lnSpc>
                <a:spcBef>
                  <a:spcPct val="20000"/>
                </a:spcBef>
                <a:buFont typeface="Arial" pitchFamily="34" charset="0"/>
                <a:buChar char="•"/>
                <a:defRPr/>
              </a:pPr>
              <a:r>
                <a:rPr kumimoji="0" lang="ru-RU" sz="1600" b="1" i="0" u="none" strike="noStrike" kern="1200" cap="none" spc="0" normalizeH="0" baseline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rPr>
                <a:t>Правый откос</a:t>
              </a:r>
            </a:p>
            <a:p>
              <a:pPr marL="914400" lvl="1" indent="-457200" algn="l" rtl="0">
                <a:lnSpc>
                  <a:spcPts val="1600"/>
                </a:lnSpc>
                <a:spcBef>
                  <a:spcPct val="20000"/>
                </a:spcBef>
                <a:buFont typeface="Arial" pitchFamily="34" charset="0"/>
                <a:buChar char="•"/>
                <a:defRPr/>
              </a:pPr>
              <a:r>
                <a:rPr lang="ru-RU" sz="1600" b="1" i="0" u="none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Восточный ВМФ</a:t>
              </a:r>
            </a:p>
            <a:p>
              <a:pPr marL="914400" lvl="1" indent="-457200" algn="l" rtl="0">
                <a:lnSpc>
                  <a:spcPts val="1600"/>
                </a:lnSpc>
                <a:spcBef>
                  <a:spcPct val="20000"/>
                </a:spcBef>
                <a:buFont typeface="Arial" pitchFamily="34" charset="0"/>
                <a:buChar char="•"/>
                <a:defRPr/>
              </a:pPr>
              <a:r>
                <a:rPr kumimoji="0" lang="ru-RU" sz="1600" b="1" i="0" u="none" strike="noStrike" kern="1200" cap="none" spc="0" normalizeH="0" baseline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rPr>
                <a:t>Западный ВМФ</a:t>
              </a:r>
            </a:p>
            <a:p>
              <a:pPr marL="914400" lvl="1" indent="-457200" algn="l" rtl="0">
                <a:lnSpc>
                  <a:spcPts val="1600"/>
                </a:lnSpc>
                <a:spcBef>
                  <a:spcPct val="20000"/>
                </a:spcBef>
                <a:buFont typeface="Arial" pitchFamily="34" charset="0"/>
                <a:buChar char="•"/>
                <a:defRPr/>
              </a:pPr>
              <a:r>
                <a:rPr lang="ru-RU" sz="1600" b="1" i="0" u="none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Срезка </a:t>
              </a:r>
              <a:r>
                <a:rPr lang="ru-RU" sz="1600" b="1" i="0" u="none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вершины</a:t>
              </a:r>
              <a:endParaRPr lang="ru-RU" sz="16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457199" y="1143000"/>
            <a:ext cx="71289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l" rtl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Используя инструмент стрелки, кликните на названии каждой зоны и назначьте полигоны для каждой зоны.</a:t>
            </a:r>
          </a:p>
        </p:txBody>
      </p:sp>
    </p:spTree>
    <p:extLst>
      <p:ext uri="{BB962C8B-B14F-4D97-AF65-F5344CB8AC3E}">
        <p14:creationId xmlns:p14="http://schemas.microsoft.com/office/powerpoint/2010/main" val="1841227596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Temp\LLL8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09600" y="1779481"/>
            <a:ext cx="7216016" cy="456949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pPr algn="l" rtl="0"/>
            <a:r>
              <a:rPr lang="ru-RU" b="0" i="0" u="none" baseline="0"/>
              <a:t>ПРОЕКТ СЛОЖНОЙ АКВАТОРИИ (ACD)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Вставьте запланированные галсы и экспортируйте файл *.ZEL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106</a:t>
            </a:fld>
            <a:endParaRPr lang="ru-RU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23825" y="3686174"/>
            <a:ext cx="4524374" cy="2552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600" b="1" i="0" u="none" strike="noStrike" kern="120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Кликните вкладыш Profiles и импортируйте файл LNW.  (OOO.LNW)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вкладыш Zones и иконку «Export ZEL» (zone edge list).  Сохраните как 000.ZEL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600" b="1" i="0" u="none" strike="noStrike" kern="120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Файл списка краев зон займет место шаблонов в программе ПОПЕРЕЧНЫЕ СЕЧЕНИЯ И ОБЪЕМЫ.</a:t>
            </a:r>
          </a:p>
        </p:txBody>
      </p:sp>
      <p:sp>
        <p:nvSpPr>
          <p:cNvPr id="3" name="Rectangle 2"/>
          <p:cNvSpPr/>
          <p:nvPr/>
        </p:nvSpPr>
        <p:spPr>
          <a:xfrm>
            <a:off x="457200" y="1203920"/>
            <a:ext cx="7772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l" defTabSz="914400" rtl="0">
              <a:spcBef>
                <a:spcPct val="20000"/>
              </a:spcBef>
              <a:defRPr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Вы собираетесь вычислять объемы в ПОПЕРЕЧНЫХ СЕЧЕНИЯХ И ОБЪЕМАХ:</a:t>
            </a:r>
          </a:p>
        </p:txBody>
      </p:sp>
    </p:spTree>
    <p:extLst>
      <p:ext uri="{BB962C8B-B14F-4D97-AF65-F5344CB8AC3E}">
        <p14:creationId xmlns:p14="http://schemas.microsoft.com/office/powerpoint/2010/main" val="317817795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Некоторые вещи, которые CHN/ZEL может сделать и не может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107</a:t>
            </a:fld>
            <a:endParaRPr lang="ru-RU"/>
          </a:p>
        </p:txBody>
      </p:sp>
      <p:pic>
        <p:nvPicPr>
          <p:cNvPr id="4098" name="Picture 2" descr="C:\Temp\LLL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144000" cy="1311282"/>
          </a:xfrm>
          <a:prstGeom prst="rect">
            <a:avLst/>
          </a:prstGeom>
          <a:noFill/>
        </p:spPr>
      </p:pic>
      <p:pic>
        <p:nvPicPr>
          <p:cNvPr id="4099" name="Picture 3" descr="C:\Temp\LLL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33800"/>
            <a:ext cx="9208787" cy="1295400"/>
          </a:xfrm>
          <a:prstGeom prst="rect">
            <a:avLst/>
          </a:prstGeom>
          <a:noFill/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52400" y="3124200"/>
            <a:ext cx="8763000" cy="838200"/>
          </a:xfrm>
          <a:prstGeom prst="rect">
            <a:avLst/>
          </a:prstGeom>
          <a:noFill/>
        </p:spPr>
        <p:txBody>
          <a:bodyPr/>
          <a:lstStyle/>
          <a:p>
            <a:pPr marL="45720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1" i="0" u="none" strike="noStrike" kern="120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Запланированный галс не имеет тот же «край», что и файл CHN.  Не все нужные пересечения могут быть найдены.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36893" y="5105400"/>
            <a:ext cx="8763000" cy="1066800"/>
          </a:xfrm>
          <a:prstGeom prst="rect">
            <a:avLst/>
          </a:prstGeom>
          <a:noFill/>
        </p:spPr>
        <p:txBody>
          <a:bodyPr/>
          <a:lstStyle/>
          <a:p>
            <a:pPr marL="45720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1" i="0" u="none" strike="noStrike" kern="120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Решение:  Увеличьте канал так, чтобы весь галс пересекался со всеми зонами отчета.  ПСО будет считать объемы только в пределах галса.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9223145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Некоторые вещи, которые CHN/ZEL может сделать и не может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108</a:t>
            </a:fld>
            <a:endParaRPr lang="ru-RU"/>
          </a:p>
        </p:txBody>
      </p:sp>
      <p:pic>
        <p:nvPicPr>
          <p:cNvPr id="4098" name="Picture 2" descr="C:\Temp\LLLE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-39413" y="1495425"/>
            <a:ext cx="9220606" cy="3429000"/>
          </a:xfrm>
          <a:prstGeom prst="rect">
            <a:avLst/>
          </a:prstGeom>
          <a:noFill/>
        </p:spPr>
      </p:pic>
      <p:sp>
        <p:nvSpPr>
          <p:cNvPr id="8" name="Line Callout 1 7"/>
          <p:cNvSpPr/>
          <p:nvPr/>
        </p:nvSpPr>
        <p:spPr>
          <a:xfrm>
            <a:off x="82312" y="2114550"/>
            <a:ext cx="2133600" cy="1219200"/>
          </a:xfrm>
          <a:prstGeom prst="borderCallout1">
            <a:avLst>
              <a:gd name="adj1" fmla="val 67981"/>
              <a:gd name="adj2" fmla="val 99140"/>
              <a:gd name="adj3" fmla="val 79808"/>
              <a:gd name="adj4" fmla="val 116612"/>
            </a:avLst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2000" b="1" i="0" u="none" baseline="0"/>
              <a:t>Галс начинается не внутри зоны отчета.</a:t>
            </a:r>
          </a:p>
        </p:txBody>
      </p:sp>
      <p:sp>
        <p:nvSpPr>
          <p:cNvPr id="9" name="Line Callout 1 8"/>
          <p:cNvSpPr/>
          <p:nvPr/>
        </p:nvSpPr>
        <p:spPr>
          <a:xfrm>
            <a:off x="4054237" y="5029200"/>
            <a:ext cx="4838700" cy="1190625"/>
          </a:xfrm>
          <a:prstGeom prst="borderCallout1">
            <a:avLst>
              <a:gd name="adj1" fmla="val -3228"/>
              <a:gd name="adj2" fmla="val 83028"/>
              <a:gd name="adj3" fmla="val -60467"/>
              <a:gd name="adj4" fmla="val 69978"/>
            </a:avLst>
          </a:prstGeom>
          <a:solidFill>
            <a:srgbClr val="0000FF"/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2000" b="1" i="0" u="none" baseline="0"/>
              <a:t>Галс начинается не на границе полигона.  Пересечение может быть не найдено!</a:t>
            </a:r>
          </a:p>
        </p:txBody>
      </p:sp>
    </p:spTree>
    <p:extLst>
      <p:ext uri="{BB962C8B-B14F-4D97-AF65-F5344CB8AC3E}">
        <p14:creationId xmlns:p14="http://schemas.microsoft.com/office/powerpoint/2010/main" val="295258490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Метод Zone Edge List в ПСО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109</a:t>
            </a:fld>
            <a:endParaRPr lang="ru-RU"/>
          </a:p>
        </p:txBody>
      </p:sp>
      <p:pic>
        <p:nvPicPr>
          <p:cNvPr id="5122" name="Picture 2" descr="C:\Temp\LLLG.png"/>
          <p:cNvPicPr>
            <a:picLocks noChangeAspect="1" noChangeArrowheads="1"/>
          </p:cNvPicPr>
          <p:nvPr/>
        </p:nvPicPr>
        <p:blipFill rotWithShape="1">
          <a:blip r:embed="rId2" cstate="print"/>
          <a:srcRect r="29951"/>
          <a:stretch/>
        </p:blipFill>
        <p:spPr bwMode="auto">
          <a:xfrm>
            <a:off x="4345512" y="1847850"/>
            <a:ext cx="4474638" cy="3448050"/>
          </a:xfrm>
          <a:prstGeom prst="rect">
            <a:avLst/>
          </a:prstGeom>
          <a:noFill/>
        </p:spPr>
      </p:pic>
      <p:sp>
        <p:nvSpPr>
          <p:cNvPr id="4" name="Rounded Rectangle 3"/>
          <p:cNvSpPr/>
          <p:nvPr/>
        </p:nvSpPr>
        <p:spPr>
          <a:xfrm>
            <a:off x="166496" y="2450261"/>
            <a:ext cx="4179015" cy="1613739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600" b="1" i="0" u="none" baseline="0"/>
              <a:t>Предварительная съемка: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QQQ.LOG</a:t>
            </a:r>
          </a:p>
          <a:p>
            <a:pPr algn="l" rtl="0"/>
            <a:r>
              <a:rPr lang="ru-RU" sz="1600" b="1" i="0" u="none" baseline="0"/>
              <a:t>Исполнительная съемка: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RRR.LOG</a:t>
            </a:r>
          </a:p>
          <a:p>
            <a:pPr algn="l" rtl="0"/>
            <a:r>
              <a:rPr lang="ru-RU" sz="1600" b="1" i="0" u="none" baseline="0"/>
              <a:t>Шаблон: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OOO.ZEL</a:t>
            </a:r>
          </a:p>
          <a:p>
            <a:pPr algn="l" rtl="0"/>
            <a:r>
              <a:rPr lang="ru-RU" sz="1600" b="1" i="0" u="none" baseline="0"/>
              <a:t>Допустимый Перебор: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1фут</a:t>
            </a:r>
          </a:p>
          <a:p>
            <a:pPr algn="l" rtl="0"/>
            <a:r>
              <a:rPr lang="ru-RU" sz="1600" b="1" i="0" u="none" baseline="0"/>
              <a:t>Метод:          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Zone Listing Postdredge</a:t>
            </a:r>
          </a:p>
        </p:txBody>
      </p:sp>
    </p:spTree>
    <p:extLst>
      <p:ext uri="{BB962C8B-B14F-4D97-AF65-F5344CB8AC3E}">
        <p14:creationId xmlns:p14="http://schemas.microsoft.com/office/powerpoint/2010/main" val="23421937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30327"/>
            <a:ext cx="6528671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Нет материала допустимого перебора на склонах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965" y="4959903"/>
            <a:ext cx="8229600" cy="1173163"/>
          </a:xfrm>
        </p:spPr>
        <p:txBody>
          <a:bodyPr>
            <a:normAutofit fontScale="92500" lnSpcReduction="20000"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Некоторые методы позволяют игнорировать материал допустимого перебора на склонах.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lvl="1" indent="0" algn="l" rtl="0">
              <a:buClr>
                <a:schemeClr val="tx1">
                  <a:lumMod val="65000"/>
                  <a:lumOff val="35000"/>
                </a:schemeClr>
              </a:buClr>
              <a:buNone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Такую опцию обычно можно включить или выключить.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11</a:t>
            </a:fld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472" y="1877057"/>
            <a:ext cx="8542586" cy="281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Arrow Connector 8"/>
          <p:cNvCxnSpPr/>
          <p:nvPr/>
        </p:nvCxnSpPr>
        <p:spPr>
          <a:xfrm flipV="1">
            <a:off x="1062580" y="3648635"/>
            <a:ext cx="1017232" cy="394447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7306235" y="3406588"/>
            <a:ext cx="1004047" cy="744071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014007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Метод Zone Edge List в ПСО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110</a:t>
            </a:fld>
            <a:endParaRPr 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1036" b="1299"/>
          <a:stretch/>
        </p:blipFill>
        <p:spPr bwMode="auto">
          <a:xfrm>
            <a:off x="347472" y="1304925"/>
            <a:ext cx="6657975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07863125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880" y="1330906"/>
            <a:ext cx="6674832" cy="4841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71792"/>
            <a:ext cx="5410200" cy="890233"/>
          </a:xfrm>
        </p:spPr>
        <p:txBody>
          <a:bodyPr/>
          <a:lstStyle/>
          <a:p>
            <a:pPr algn="l" rtl="0"/>
            <a:r>
              <a:rPr lang="ru-RU" b="0" i="0" u="none" baseline="0"/>
              <a:t>Отчет в методе zone edge list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111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048250" y="1882733"/>
            <a:ext cx="3705225" cy="120032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Итоги:  Для каждой зоны</a:t>
            </a:r>
          </a:p>
          <a:p>
            <a:pPr algn="l" rtl="0">
              <a:buFont typeface="Arial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Проектный</a:t>
            </a:r>
          </a:p>
          <a:p>
            <a:pPr algn="l" rtl="0">
              <a:buFont typeface="Arial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Перебор (Все)</a:t>
            </a:r>
          </a:p>
          <a:p>
            <a:pPr algn="l" rtl="0">
              <a:buFont typeface="Arial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Перебор (Контурное)</a:t>
            </a:r>
          </a:p>
        </p:txBody>
      </p:sp>
    </p:spTree>
    <p:extLst>
      <p:ext uri="{BB962C8B-B14F-4D97-AF65-F5344CB8AC3E}">
        <p14:creationId xmlns:p14="http://schemas.microsoft.com/office/powerpoint/2010/main" val="3729850193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МАТЕРИАЛ НЕОПЛАЧИВАЕМОГО ПЕРЕБОРА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930875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Temp\KKK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146" y="1534501"/>
            <a:ext cx="8537053" cy="318627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57200" y="1354404"/>
            <a:ext cx="838200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Материал, удаленный ниже шаблона допустимого перебора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4876800"/>
            <a:ext cx="1219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81000" y="5257800"/>
            <a:ext cx="1219200" cy="0"/>
          </a:xfrm>
          <a:prstGeom prst="line">
            <a:avLst/>
          </a:prstGeom>
          <a:ln w="381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685800" y="5638800"/>
            <a:ext cx="685800" cy="381000"/>
          </a:xfrm>
          <a:prstGeom prst="rect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752599" y="4648200"/>
            <a:ext cx="2785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Профиль предварительной съемки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52599" y="5105400"/>
            <a:ext cx="2582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Профиль исполнительной съемки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52600" y="5638800"/>
            <a:ext cx="2362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Материал неоплачиваемого перебора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59035" y="4720771"/>
            <a:ext cx="4224163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0"/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Единственный метод, в котором считается материал неоплачиваемого перебора - Philadelphia PostDredge.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113</a:t>
            </a:fld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81000" y="178379"/>
            <a:ext cx="506318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2800" b="0" i="0" u="none" baseline="0">
                <a:solidFill>
                  <a:schemeClr val="bg1"/>
                </a:solidFill>
              </a:rPr>
              <a:t>МАТЕРИАЛ НЕОПЛАЧИВАЕМОГО ПЕРЕБОРА </a:t>
            </a:r>
          </a:p>
          <a:p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037345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Пример перебора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114</a:t>
            </a:fld>
            <a:endParaRPr lang="ru-RU"/>
          </a:p>
        </p:txBody>
      </p:sp>
      <p:sp>
        <p:nvSpPr>
          <p:cNvPr id="3" name="Rounded Rectangle 2"/>
          <p:cNvSpPr/>
          <p:nvPr/>
        </p:nvSpPr>
        <p:spPr>
          <a:xfrm>
            <a:off x="228600" y="1206164"/>
            <a:ext cx="5105400" cy="1752600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400" b="1" i="0" u="none" baseline="0"/>
              <a:t>LOG FILE предварительной съемки: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МММ.LOG</a:t>
            </a:r>
          </a:p>
          <a:p>
            <a:pPr algn="l" rtl="0"/>
            <a:r>
              <a:rPr lang="ru-RU" sz="1400" b="1" i="0" u="none" baseline="0"/>
              <a:t>Файл исполнительной съемки: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 NNN.LOG</a:t>
            </a:r>
          </a:p>
          <a:p>
            <a:pPr algn="l" rtl="0"/>
            <a:r>
              <a:rPr lang="ru-RU" sz="1400" b="1" i="0" u="none" baseline="0"/>
              <a:t>Глкбина НП:</a:t>
            </a:r>
            <a:r>
              <a:rPr lang="ru-RU" sz="1400" b="0" i="0" u="none" baseline="0"/>
              <a:t>			</a:t>
            </a:r>
            <a:r>
              <a:rPr lang="ru-RU" sz="1400" b="1" i="0" u="none" baseline="0"/>
              <a:t>2</a:t>
            </a:r>
          </a:p>
          <a:p>
            <a:pPr algn="l" rtl="0"/>
            <a:r>
              <a:rPr lang="ru-RU" sz="1400" b="1" i="0" u="none" baseline="0"/>
              <a:t>Шаблоны:</a:t>
            </a:r>
            <a:r>
              <a:rPr lang="ru-RU" sz="1400" b="0" i="0" u="none" baseline="0"/>
              <a:t>			</a:t>
            </a:r>
            <a:r>
              <a:rPr lang="ru-RU" sz="1400" b="1" i="0" u="none" baseline="0"/>
              <a:t>По умлочанию</a:t>
            </a:r>
          </a:p>
          <a:p>
            <a:pPr algn="l" rtl="0"/>
            <a:r>
              <a:rPr lang="ru-RU" sz="1400" b="1" i="0" u="none" baseline="0"/>
              <a:t>Метод:          </a:t>
            </a:r>
            <a:r>
              <a:rPr lang="ru-RU" sz="1400" b="0" i="0" u="none" baseline="0"/>
              <a:t>		</a:t>
            </a:r>
            <a:r>
              <a:rPr lang="ru-RU" sz="1400" b="1" i="0" u="none" baseline="0"/>
              <a:t>Philadelphia PostDredge</a:t>
            </a:r>
          </a:p>
        </p:txBody>
      </p:sp>
      <p:pic>
        <p:nvPicPr>
          <p:cNvPr id="5122" name="Picture 2" descr="C:\Temp\KKK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783" y="4200493"/>
            <a:ext cx="6389531" cy="2019332"/>
          </a:xfrm>
          <a:prstGeom prst="rect">
            <a:avLst/>
          </a:prstGeom>
          <a:noFill/>
        </p:spPr>
      </p:pic>
      <p:pic>
        <p:nvPicPr>
          <p:cNvPr id="5123" name="Picture 3" descr="C:\Temp\KKK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05055" y="1610501"/>
            <a:ext cx="3186545" cy="327688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47471" y="3134996"/>
            <a:ext cx="4986529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Эта настройка важная!  “Limit DBL to Pre Dredge Above Sub Depth Side Slope”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5029200" y="3650673"/>
            <a:ext cx="1199527" cy="263046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3542026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ru-RU" b="0" i="0" u="none" baseline="0"/>
              <a:t>Пример Неоплачиваемого Перебора</a:t>
            </a:r>
          </a:p>
        </p:txBody>
      </p:sp>
      <p:pic>
        <p:nvPicPr>
          <p:cNvPr id="6146" name="Picture 2" descr="C:\Temp\KKK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472" y="1752600"/>
            <a:ext cx="8550088" cy="2295846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28600" y="4114800"/>
            <a:ext cx="8610600" cy="22467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0"/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Кажется довольно понятно.</a:t>
            </a:r>
          </a:p>
          <a:p>
            <a:pPr algn="ctr" rtl="0"/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 rtl="0"/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Два галса с шагом 100 футов, есть блок материала, удаленного ниже шаблона допустимого перебора, который имеет 20 футов ширину и 1 фут глубины.</a:t>
            </a:r>
          </a:p>
          <a:p>
            <a:pPr algn="ctr" rtl="0"/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Overdredged Material= (100’ x 20’ x 1’)/27 = 74.1cy</a:t>
            </a:r>
          </a:p>
          <a:p>
            <a:pPr algn="ctr" rtl="0"/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 rtl="0"/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...Нет...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164514"/>
            <a:ext cx="28426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Philadelphia PreDredge</a:t>
            </a:r>
          </a:p>
        </p:txBody>
      </p:sp>
    </p:spTree>
    <p:extLst>
      <p:ext uri="{BB962C8B-B14F-4D97-AF65-F5344CB8AC3E}">
        <p14:creationId xmlns:p14="http://schemas.microsoft.com/office/powerpoint/2010/main" val="1268313731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2085"/>
            <a:ext cx="4953000" cy="1006946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Limit DBL - не отмечено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116</a:t>
            </a:fld>
            <a:endParaRPr lang="ru-RU"/>
          </a:p>
        </p:txBody>
      </p:sp>
      <p:pic>
        <p:nvPicPr>
          <p:cNvPr id="7170" name="Picture 2" descr="C:\Temp\KKKA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186055" y="1486441"/>
            <a:ext cx="1790571" cy="1549027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7171" name="Picture 3" descr="C:\Temp\KKK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472" y="3200399"/>
            <a:ext cx="8472056" cy="2438401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  <p:grpSp>
        <p:nvGrpSpPr>
          <p:cNvPr id="3" name="Group 2"/>
          <p:cNvGrpSpPr/>
          <p:nvPr/>
        </p:nvGrpSpPr>
        <p:grpSpPr>
          <a:xfrm>
            <a:off x="347472" y="1336808"/>
            <a:ext cx="5433208" cy="1533729"/>
            <a:chOff x="3733800" y="1524000"/>
            <a:chExt cx="5433208" cy="1533729"/>
          </a:xfrm>
        </p:grpSpPr>
        <p:pic>
          <p:nvPicPr>
            <p:cNvPr id="7172" name="Picture 4" descr="C:\Temp\KKK9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33800" y="1524000"/>
              <a:ext cx="5433208" cy="1533729"/>
            </a:xfrm>
            <a:prstGeom prst="rect">
              <a:avLst/>
            </a:prstGeom>
            <a:noFill/>
          </p:spPr>
        </p:pic>
        <p:sp>
          <p:nvSpPr>
            <p:cNvPr id="6" name="Rectangle 5"/>
            <p:cNvSpPr/>
            <p:nvPr/>
          </p:nvSpPr>
          <p:spPr>
            <a:xfrm>
              <a:off x="6705600" y="2624328"/>
              <a:ext cx="6096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47472" y="5696543"/>
            <a:ext cx="84720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Limit DBL не отмечена, ПСО включит весь неоплачиваемый перебор до пределов съемки.</a:t>
            </a:r>
          </a:p>
        </p:txBody>
      </p:sp>
    </p:spTree>
    <p:extLst>
      <p:ext uri="{BB962C8B-B14F-4D97-AF65-F5344CB8AC3E}">
        <p14:creationId xmlns:p14="http://schemas.microsoft.com/office/powerpoint/2010/main" val="199157512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7927" y="77583"/>
            <a:ext cx="4953000" cy="963721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Limit DBL - отмечено</a:t>
            </a:r>
          </a:p>
        </p:txBody>
      </p:sp>
      <p:pic>
        <p:nvPicPr>
          <p:cNvPr id="7170" name="Picture 2" descr="C:\Temp\KKKA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208899" y="1529819"/>
            <a:ext cx="1671719" cy="1441979"/>
          </a:xfrm>
          <a:prstGeom prst="rect">
            <a:avLst/>
          </a:prstGeom>
          <a:noFill/>
        </p:spPr>
      </p:pic>
      <p:grpSp>
        <p:nvGrpSpPr>
          <p:cNvPr id="3" name="Group 2"/>
          <p:cNvGrpSpPr/>
          <p:nvPr/>
        </p:nvGrpSpPr>
        <p:grpSpPr>
          <a:xfrm>
            <a:off x="387927" y="1340707"/>
            <a:ext cx="5433208" cy="1482706"/>
            <a:chOff x="3733800" y="1549511"/>
            <a:chExt cx="5433208" cy="1482706"/>
          </a:xfrm>
        </p:grpSpPr>
        <p:pic>
          <p:nvPicPr>
            <p:cNvPr id="7172" name="Picture 4" descr="C:\Temp\KKK9.png"/>
            <p:cNvPicPr>
              <a:picLocks noChangeAspect="1" noChangeArrowheads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3733800" y="1549511"/>
              <a:ext cx="5433208" cy="1482706"/>
            </a:xfrm>
            <a:prstGeom prst="rect">
              <a:avLst/>
            </a:prstGeom>
            <a:noFill/>
          </p:spPr>
        </p:pic>
        <p:sp>
          <p:nvSpPr>
            <p:cNvPr id="6" name="Rectangle 5"/>
            <p:cNvSpPr/>
            <p:nvPr/>
          </p:nvSpPr>
          <p:spPr>
            <a:xfrm>
              <a:off x="6757416" y="2651760"/>
              <a:ext cx="6096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87926" y="5636306"/>
            <a:ext cx="834736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Limit DBL отмечена, ПСО включит весь неоплачиваемый перебор везде до тех пор, пока профиль исполнительной съемки не пересечет шаблон допустимого перебора.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87927" y="3200399"/>
            <a:ext cx="8347364" cy="2438401"/>
            <a:chOff x="-1" y="3200399"/>
            <a:chExt cx="9207238" cy="2438401"/>
          </a:xfrm>
        </p:grpSpPr>
        <p:pic>
          <p:nvPicPr>
            <p:cNvPr id="7171" name="Picture 3" descr="C:\Temp\KKK8.png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-1" y="3200399"/>
              <a:ext cx="9207238" cy="2438401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</p:pic>
        <p:cxnSp>
          <p:nvCxnSpPr>
            <p:cNvPr id="11" name="Straight Arrow Connector 10"/>
            <p:cNvCxnSpPr/>
            <p:nvPr/>
          </p:nvCxnSpPr>
          <p:spPr>
            <a:xfrm rot="5400000">
              <a:off x="2514600" y="3886200"/>
              <a:ext cx="457200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rot="5400000">
              <a:off x="6249194" y="3809206"/>
              <a:ext cx="457200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1021772" y="3656718"/>
              <a:ext cx="18426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600" b="1" i="0" u="none" baseline="0">
                  <a:solidFill>
                    <a:srgbClr val="FF0000"/>
                  </a:solidFill>
                </a:rPr>
                <a:t>Предел РНГ слева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553199" y="3657600"/>
              <a:ext cx="20089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600" b="1" i="0" u="none" baseline="0">
                  <a:solidFill>
                    <a:srgbClr val="FF0000"/>
                  </a:solidFill>
                </a:rPr>
                <a:t>Предел РНГ справа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8389917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4455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Материал неоплачиваемого перебора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118</a:t>
            </a:fld>
            <a:endParaRPr lang="ru-RU"/>
          </a:p>
        </p:txBody>
      </p:sp>
      <p:pic>
        <p:nvPicPr>
          <p:cNvPr id="8194" name="Picture 2" descr="C:\Temp\KKK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92407"/>
            <a:ext cx="7210869" cy="4627418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47472" y="1130773"/>
            <a:ext cx="28306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Программа DREDGESTATS</a:t>
            </a:r>
          </a:p>
        </p:txBody>
      </p:sp>
    </p:spTree>
    <p:extLst>
      <p:ext uri="{BB962C8B-B14F-4D97-AF65-F5344CB8AC3E}">
        <p14:creationId xmlns:p14="http://schemas.microsoft.com/office/powerpoint/2010/main" val="2256858169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4455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Материал неоплачиваемого перебора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119</a:t>
            </a:fld>
            <a:endParaRPr lang="ru-RU"/>
          </a:p>
        </p:txBody>
      </p:sp>
      <p:pic>
        <p:nvPicPr>
          <p:cNvPr id="9218" name="Picture 2" descr="C:\Temp\KKK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1029" y="1981200"/>
            <a:ext cx="4172593" cy="1759528"/>
          </a:xfrm>
          <a:prstGeom prst="rect">
            <a:avLst/>
          </a:prstGeom>
          <a:noFill/>
        </p:spPr>
      </p:pic>
      <p:sp>
        <p:nvSpPr>
          <p:cNvPr id="6" name="Content Placeholder 4"/>
          <p:cNvSpPr txBox="1">
            <a:spLocks/>
          </p:cNvSpPr>
          <p:nvPr/>
        </p:nvSpPr>
        <p:spPr>
          <a:xfrm>
            <a:off x="347472" y="4177146"/>
            <a:ext cx="8458200" cy="237605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0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СТАТИСТИКА ДНОУГЛУБЛЕНИЯ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ru-RU" b="0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Классификация глубин по трем категориям:</a:t>
            </a:r>
          </a:p>
          <a:p>
            <a:pPr marL="1200150" lvl="2" indent="-285750" algn="l" rtl="0">
              <a:spcBef>
                <a:spcPct val="20000"/>
              </a:spcBef>
              <a:buFont typeface="Arial" pitchFamily="34" charset="0"/>
              <a:buChar char="–"/>
            </a:pPr>
            <a:r>
              <a:rPr kumimoji="0" lang="ru-RU" b="0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Выше необходимого уровня</a:t>
            </a:r>
          </a:p>
          <a:p>
            <a:pPr marL="1200150" lvl="2" indent="-285750" algn="l" rtl="0">
              <a:spcBef>
                <a:spcPct val="20000"/>
              </a:spcBef>
              <a:buFont typeface="Arial" pitchFamily="34" charset="0"/>
              <a:buChar char="–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 оплачиваемом переборе</a:t>
            </a:r>
          </a:p>
          <a:p>
            <a:pPr marL="1200150" lvl="2" indent="-285750" algn="l" rtl="0">
              <a:spcBef>
                <a:spcPct val="20000"/>
              </a:spcBef>
              <a:buFont typeface="Arial" pitchFamily="34" charset="0"/>
              <a:buChar char="–"/>
            </a:pPr>
            <a:r>
              <a:rPr kumimoji="0" lang="ru-RU" b="0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Ниже оплачиваемого перебора</a:t>
            </a:r>
          </a:p>
          <a:p>
            <a:pPr marL="742950" lvl="1" indent="-285750" algn="l" rtl="0">
              <a:spcBef>
                <a:spcPct val="20000"/>
              </a:spcBef>
              <a:buFont typeface="Arial" pitchFamily="34" charset="0"/>
              <a:buChar char="–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Включает материал только в основном канале, игнорируя откосы.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49381" y="1887517"/>
            <a:ext cx="4481945" cy="1922484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400" b="1" i="0" u="none" baseline="0"/>
              <a:t>Программа:  СТАТИСТИКА ДНОУГЛУБЛЕНИЯ</a:t>
            </a:r>
          </a:p>
          <a:p>
            <a:pPr algn="l" rtl="0"/>
            <a:r>
              <a:rPr lang="ru-RU" sz="1400" b="1" i="0" u="none" baseline="0"/>
              <a:t>LOG FILE предварительной съемки:</a:t>
            </a:r>
            <a:r>
              <a:rPr lang="ru-RU" sz="1400" b="0" i="0" u="none" baseline="0"/>
              <a:t>		</a:t>
            </a:r>
            <a:r>
              <a:rPr lang="ru-RU" sz="1400" b="1" i="0" u="none" baseline="0"/>
              <a:t>ААА.LOG</a:t>
            </a:r>
          </a:p>
          <a:p>
            <a:pPr algn="l" rtl="0"/>
            <a:r>
              <a:rPr lang="ru-RU" sz="1400" b="1" i="0" u="none" baseline="0"/>
              <a:t>Файл исполнительной съемки:</a:t>
            </a:r>
            <a:r>
              <a:rPr lang="ru-RU" sz="1400" b="0" i="0" u="none" baseline="0"/>
              <a:t>	 	</a:t>
            </a:r>
            <a:r>
              <a:rPr lang="ru-RU" sz="1400" b="1" i="0" u="none" baseline="0"/>
              <a:t>ССС.LOG</a:t>
            </a:r>
          </a:p>
          <a:p>
            <a:pPr algn="l" rtl="0"/>
            <a:r>
              <a:rPr lang="ru-RU" sz="1400" b="1" i="0" u="none" baseline="0"/>
              <a:t>Area Limit:</a:t>
            </a:r>
            <a:r>
              <a:rPr lang="ru-RU" sz="1400" b="0" i="0" u="none" baseline="0"/>
              <a:t>				</a:t>
            </a:r>
            <a:r>
              <a:rPr lang="ru-RU" sz="1400" b="1" i="0" u="none" baseline="0"/>
              <a:t>AAA.LNW</a:t>
            </a:r>
          </a:p>
          <a:p>
            <a:pPr algn="l" rtl="0"/>
            <a:r>
              <a:rPr lang="ru-RU" sz="1400" b="1" i="0" u="none" baseline="0"/>
              <a:t>Overdredge Offset:</a:t>
            </a:r>
            <a:r>
              <a:rPr lang="ru-RU" sz="1400" b="0" i="0" u="none" baseline="0"/>
              <a:t>		</a:t>
            </a:r>
            <a:r>
              <a:rPr lang="ru-RU" sz="1400" b="1" i="0" u="none" baseline="0"/>
              <a:t>2</a:t>
            </a:r>
          </a:p>
        </p:txBody>
      </p:sp>
      <p:sp>
        <p:nvSpPr>
          <p:cNvPr id="3" name="Rectangle 2"/>
          <p:cNvSpPr/>
          <p:nvPr/>
        </p:nvSpPr>
        <p:spPr>
          <a:xfrm>
            <a:off x="249381" y="1213386"/>
            <a:ext cx="28306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Программа DREDGESTATS</a:t>
            </a:r>
          </a:p>
        </p:txBody>
      </p:sp>
    </p:spTree>
    <p:extLst>
      <p:ext uri="{BB962C8B-B14F-4D97-AF65-F5344CB8AC3E}">
        <p14:creationId xmlns:p14="http://schemas.microsoft.com/office/powerpoint/2010/main" val="24644359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Прямоугольная врезка (box cut).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2446"/>
            <a:ext cx="8229600" cy="2038968"/>
          </a:xfrm>
        </p:spPr>
        <p:txBody>
          <a:bodyPr>
            <a:normAutofit fontScale="77500" lnSpcReduction="20000"/>
          </a:bodyPr>
          <a:lstStyle/>
          <a:p>
            <a:pPr algn="l" rtl="0"/>
            <a:r>
              <a:rPr lang="ru-RU" sz="2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Филадельфийские методы в ПСО и в МОДЕЛЬ TIN могут переключаться между стандартным шаблоном разреза (склоны) и прямоугольной врезкой (box cut).</a:t>
            </a:r>
          </a:p>
          <a:p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Точки подошвы разреза не изменяются.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добавить дополнительное расширение снаружи линии подошвы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12</a:t>
            </a:fld>
            <a:endParaRPr lang="ru-RU"/>
          </a:p>
        </p:txBody>
      </p:sp>
      <p:pic>
        <p:nvPicPr>
          <p:cNvPr id="2050" name="Picture 2" descr="C:\Temp\Secti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6354" y="3541414"/>
            <a:ext cx="7820800" cy="2743200"/>
          </a:xfrm>
          <a:prstGeom prst="rect">
            <a:avLst/>
          </a:prstGeom>
          <a:noFill/>
        </p:spPr>
      </p:pic>
      <p:pic>
        <p:nvPicPr>
          <p:cNvPr id="2051" name="Picture 3" descr="C:\Temp\Section - Box Cu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199" y="3541414"/>
            <a:ext cx="7646895" cy="2743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88271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Методы вычисления объемов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421955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7345680" cy="92202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AEA3 Исполнительная Пример</a:t>
            </a:r>
            <a:endParaRPr lang="ru-R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720" y="5281894"/>
            <a:ext cx="8310020" cy="807720"/>
          </a:xfrm>
          <a:noFill/>
          <a:ln>
            <a:solidFill>
              <a:schemeClr val="bg1"/>
            </a:solidFill>
          </a:ln>
        </p:spPr>
        <p:txBody>
          <a:bodyPr>
            <a:normAutofit fontScale="92500"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Небольшое расстояние потому что я не смог создать вертикальную стену на участке перехода 9-7 в профиле исполнительной съемки. Чтобы увидеть реальные величины заполнения (infill), общий объем (gross) и разность (net), следует перейти в конец отчета...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121</a:t>
            </a:fld>
            <a:endParaRPr lang="ru-RU"/>
          </a:p>
        </p:txBody>
      </p:sp>
      <p:sp>
        <p:nvSpPr>
          <p:cNvPr id="4" name="Rounded Rectangle 3"/>
          <p:cNvSpPr/>
          <p:nvPr/>
        </p:nvSpPr>
        <p:spPr>
          <a:xfrm>
            <a:off x="228600" y="1127760"/>
            <a:ext cx="4114800" cy="1447800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400" b="1" i="0" u="none" baseline="0"/>
              <a:t>LOG FILE предварительной съемки: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FFF.LOG</a:t>
            </a:r>
          </a:p>
          <a:p>
            <a:pPr algn="l" rtl="0"/>
            <a:r>
              <a:rPr lang="ru-RU" sz="1400" b="1" i="0" u="none" baseline="0"/>
              <a:t>Файл исполнительной съемки: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EEE.LOG</a:t>
            </a:r>
          </a:p>
          <a:p>
            <a:pPr algn="l" rtl="0"/>
            <a:r>
              <a:rPr lang="ru-RU" sz="1400" b="1" i="0" u="none" baseline="0"/>
              <a:t>Допустимый Перебор: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1фут</a:t>
            </a:r>
          </a:p>
          <a:p>
            <a:pPr algn="l" rtl="0"/>
            <a:r>
              <a:rPr lang="ru-RU" sz="1400" b="1" i="0" u="none" baseline="0"/>
              <a:t>Метод: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AEA3</a:t>
            </a:r>
          </a:p>
        </p:txBody>
      </p:sp>
      <p:sp>
        <p:nvSpPr>
          <p:cNvPr id="5" name="Rectangle 4"/>
          <p:cNvSpPr/>
          <p:nvPr/>
        </p:nvSpPr>
        <p:spPr>
          <a:xfrm>
            <a:off x="228600" y="2865411"/>
            <a:ext cx="50292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1400" b="1" i="0" u="none" baseline="0">
                <a:latin typeface="Courier New" pitchFamily="49" charset="0"/>
                <a:cs typeface="Courier New" pitchFamily="49" charset="0"/>
              </a:rPr>
              <a:t>Общий объем</a:t>
            </a:r>
          </a:p>
          <a:p>
            <a:endParaRPr lang="ru-RU" sz="1400" b="1" dirty="0"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1400" b="1" i="0" u="none" baseline="0">
                <a:latin typeface="Courier New" pitchFamily="49" charset="0"/>
                <a:cs typeface="Courier New" pitchFamily="49" charset="0"/>
              </a:rPr>
              <a:t>  DV1L:       27,8  DV2L:       18.5 </a:t>
            </a:r>
          </a:p>
          <a:p>
            <a:pPr algn="l" rtl="0"/>
            <a:r>
              <a:rPr lang="ru-RU" sz="1400" b="1" i="0" u="none" baseline="0">
                <a:latin typeface="Courier New" pitchFamily="49" charset="0"/>
                <a:cs typeface="Courier New" pitchFamily="49" charset="0"/>
              </a:rPr>
              <a:t>  DV1:      1113,0  DV2P:        0.0 </a:t>
            </a:r>
          </a:p>
          <a:p>
            <a:pPr algn="l" rtl="0"/>
            <a:r>
              <a:rPr lang="ru-RU" sz="1400" b="1" i="0" u="none" baseline="0">
                <a:latin typeface="Courier New" pitchFamily="49" charset="0"/>
                <a:cs typeface="Courier New" pitchFamily="49" charset="0"/>
              </a:rPr>
              <a:t>  DV1R:      -46,3 DV2NP:        0.0</a:t>
            </a:r>
          </a:p>
          <a:p>
            <a:pPr algn="l" rtl="0"/>
            <a:r>
              <a:rPr lang="ru-RU" sz="1400" b="1" i="0" u="none" baseline="0">
                <a:latin typeface="Courier New" pitchFamily="49" charset="0"/>
                <a:cs typeface="Courier New" pitchFamily="49" charset="0"/>
              </a:rPr>
              <a:t>                    DV2R:      -18,5</a:t>
            </a:r>
          </a:p>
          <a:p>
            <a:pPr algn="l" rtl="0"/>
            <a:r>
              <a:rPr lang="ru-RU" sz="1400" b="1" i="0" u="none" baseline="0">
                <a:latin typeface="Courier New" pitchFamily="49" charset="0"/>
                <a:cs typeface="Courier New" pitchFamily="49" charset="0"/>
              </a:rPr>
              <a:t>____________________________________</a:t>
            </a:r>
          </a:p>
          <a:p>
            <a:pPr algn="l" rtl="0"/>
            <a:r>
              <a:rPr lang="ru-RU" sz="1400" b="1" i="0" u="none" baseline="0">
                <a:latin typeface="Courier New" pitchFamily="49" charset="0"/>
                <a:cs typeface="Courier New" pitchFamily="49" charset="0"/>
              </a:rPr>
              <a:t> Суммарный     1094.4 0.0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404360" y="2629554"/>
            <a:ext cx="4648200" cy="1195106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200" b="1" i="0" u="none" baseline="0"/>
              <a:t>Результаты расчетов:</a:t>
            </a:r>
          </a:p>
          <a:p>
            <a:pPr algn="l" rtl="0"/>
            <a:r>
              <a:rPr lang="ru-RU" sz="1200" b="1" i="0" u="none" baseline="0"/>
              <a:t>Суммарный материал выше проекта (Net):   1092.6 Куб Ярдов</a:t>
            </a:r>
          </a:p>
          <a:p>
            <a:pPr algn="l" rtl="0"/>
            <a:r>
              <a:rPr lang="ru-RU" sz="1200" b="1" i="0" u="none" baseline="0"/>
              <a:t>Суммарный материал в оплачиваемом переборе Допустимый перебор:    0.0 Куб Ярдов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404360" y="3930759"/>
            <a:ext cx="4648200" cy="1036320"/>
          </a:xfrm>
          <a:prstGeom prst="roundRect">
            <a:avLst/>
          </a:prstGeom>
          <a:solidFill>
            <a:srgbClr val="9B3B3D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200" b="1" i="0" u="none" baseline="0"/>
              <a:t>CSV AEA3 Результат:</a:t>
            </a:r>
          </a:p>
          <a:p>
            <a:pPr algn="l" rtl="0"/>
            <a:r>
              <a:rPr lang="ru-RU" sz="1200" b="1" i="0" u="none" baseline="0"/>
              <a:t>Суммарный материал выше проекта:   1094.4 Куб Ярдов</a:t>
            </a:r>
          </a:p>
          <a:p>
            <a:pPr algn="l" rtl="0"/>
            <a:r>
              <a:rPr lang="ru-RU" sz="1200" b="1" i="0" u="none" baseline="0"/>
              <a:t>Суммарный материал в оплачиваемом переборе Допустимый перебор:    0.0 Куб Ярдов</a:t>
            </a:r>
          </a:p>
        </p:txBody>
      </p:sp>
    </p:spTree>
    <p:extLst>
      <p:ext uri="{BB962C8B-B14F-4D97-AF65-F5344CB8AC3E}">
        <p14:creationId xmlns:p14="http://schemas.microsoft.com/office/powerpoint/2010/main" val="2584354508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860" y="76200"/>
            <a:ext cx="5638800" cy="90678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Исполнительная Пример</a:t>
            </a:r>
            <a:endParaRPr lang="ru-R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860" y="3178734"/>
            <a:ext cx="8452273" cy="3078163"/>
          </a:xfrm>
        </p:spPr>
        <p:txBody>
          <a:bodyPr>
            <a:normAutofit/>
          </a:bodyPr>
          <a:lstStyle/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Последняя «группа» показывает накопленные объемы для каждой категории.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400" b="0" i="0" u="none" baseline="0">
                <a:solidFill>
                  <a:schemeClr val="bg2"/>
                </a:solidFill>
              </a:rPr>
              <a:t>«Delta»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представляет материал, суммарный или заполнения (Gross - Infill)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400" b="1" i="0" u="none" baseline="0">
                <a:solidFill>
                  <a:schemeClr val="accent1"/>
                </a:solidFill>
              </a:rPr>
              <a:t>‘TotPay</a:t>
            </a:r>
            <a:r>
              <a:rPr lang="ru-RU" sz="1400" b="0" i="0" u="none" baseline="0">
                <a:solidFill>
                  <a:schemeClr val="accent5">
                    <a:lumMod val="40000"/>
                    <a:lumOff val="60000"/>
                  </a:schemeClr>
                </a:solidFill>
              </a:rPr>
              <a:t>’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представляет Общий материал (gross).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Для сравнения с итогами в методе Philadelphia PostDredge: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Суммарный материал до проектной отметки 	=V1L + V1 + V1R 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Delta = 27.8 + 1113.0 + (-46.3)	= 1094.5  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TotPay = 27.8 + 1481.9 + 0 		= 1509.7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Суммарный оплачиваемый материал в допустимом переборе 	= V2L + V2 + V2R = 0 = 0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Суммарный оплачиваемый материал в допустимом переборе = V1R + V2L + V2 = 0 = 0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122</a:t>
            </a:fld>
            <a:endParaRPr lang="ru-RU"/>
          </a:p>
        </p:txBody>
      </p:sp>
      <p:sp>
        <p:nvSpPr>
          <p:cNvPr id="5" name="Rectangle 4"/>
          <p:cNvSpPr/>
          <p:nvPr/>
        </p:nvSpPr>
        <p:spPr>
          <a:xfrm>
            <a:off x="0" y="1546181"/>
            <a:ext cx="9144000" cy="1485022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Accum      V1L      V2L      V3L       V1      V2P     V2NP       V3      X2L      X2R      V1R      V2R      V3R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___________________________________________________________________________________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  Y1      0.0      0.0      0.0    369.0      0.0      0.0      0.0      0.0      0.0     46.3     18.5      0.0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__________________________________________________________________________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 Pre     37.0     46.3      0.0   3703.7   1851.9      0.0      0.0      0.0      0.0     37.0     46.3      0.0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Post      9.3     27.8      0.0   2590.7   1851.9      0.0      0.0      0.0      0.0     83.3     64.8      0.0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__________________________________________________________________________</a:t>
            </a:r>
          </a:p>
          <a:p>
            <a:pPr algn="l" rtl="0"/>
            <a:r>
              <a:rPr lang="ru-RU" sz="1000" b="1" i="0" u="none" baseline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1000" b="1" i="0" u="none" baseline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Delta     27,8     18,5      0,0   1113,0      0,0      0,0      0,0      0,0      0,0    -46,3    -18,5      0,0</a:t>
            </a:r>
          </a:p>
          <a:p>
            <a:pPr algn="l" rtl="0"/>
            <a:r>
              <a:rPr lang="ru-RU" sz="1000" b="1" i="0" u="none" baseline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 TotPay      27.8      18.5      0.0    1481.9      0.0      0.0      0.0      0.0      0.0     0.0     0.0      0.0</a:t>
            </a:r>
          </a:p>
        </p:txBody>
      </p:sp>
      <p:sp>
        <p:nvSpPr>
          <p:cNvPr id="4" name="Rectangle 3"/>
          <p:cNvSpPr/>
          <p:nvPr/>
        </p:nvSpPr>
        <p:spPr>
          <a:xfrm>
            <a:off x="347472" y="1122789"/>
            <a:ext cx="37882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AEA3:  В нижней части отчета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277864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-7620"/>
            <a:ext cx="791718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Пример Philadelphia PostDredge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" y="5411389"/>
            <a:ext cx="8686800" cy="1143000"/>
          </a:xfrm>
        </p:spPr>
        <p:txBody>
          <a:bodyPr>
            <a:normAutofit/>
          </a:bodyPr>
          <a:lstStyle/>
          <a:p>
            <a:pPr algn="l" rtl="0"/>
            <a:r>
              <a:rPr lang="ru-RU" sz="2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 отчете метода </a:t>
            </a:r>
            <a:r>
              <a:rPr lang="ru-RU" sz="2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Philadelphia</a:t>
            </a:r>
            <a:r>
              <a:rPr lang="ru-RU" sz="2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материал разбивается на легко понятные группы.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123</a:t>
            </a:fld>
            <a:endParaRPr lang="ru-RU"/>
          </a:p>
        </p:txBody>
      </p:sp>
      <p:sp>
        <p:nvSpPr>
          <p:cNvPr id="4" name="Rounded Rectangle 3"/>
          <p:cNvSpPr/>
          <p:nvPr/>
        </p:nvSpPr>
        <p:spPr>
          <a:xfrm>
            <a:off x="106680" y="1568450"/>
            <a:ext cx="3771900" cy="1447800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4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 FILE предварительной съемки:</a:t>
            </a:r>
            <a:r>
              <a:rPr lang="ru-RU" sz="1400" b="0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14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FFF.LOG</a:t>
            </a:r>
          </a:p>
          <a:p>
            <a:pPr algn="l" rtl="0"/>
            <a:r>
              <a:rPr lang="ru-RU" sz="14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Файл исполнительной съемки:</a:t>
            </a:r>
            <a:r>
              <a:rPr lang="ru-RU" sz="1400" b="0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14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EEE.LOG</a:t>
            </a:r>
          </a:p>
          <a:p>
            <a:pPr algn="l" rtl="0"/>
            <a:r>
              <a:rPr lang="ru-RU" sz="14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Допустимый Перебор:</a:t>
            </a:r>
            <a:r>
              <a:rPr lang="ru-RU" sz="1400" b="0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14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1фут</a:t>
            </a:r>
          </a:p>
          <a:p>
            <a:pPr algn="l" rtl="0"/>
            <a:r>
              <a:rPr lang="ru-RU" sz="14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Метод:</a:t>
            </a:r>
            <a:r>
              <a:rPr lang="ru-RU" sz="1400" b="0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14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Philadelphia Postdredge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076700" y="1595301"/>
            <a:ext cx="5067300" cy="1447800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4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расчетов:</a:t>
            </a:r>
          </a:p>
          <a:p>
            <a:pPr algn="l" rtl="0"/>
            <a:r>
              <a:rPr lang="ru-RU" sz="14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Суммарный материал выше проекта (Net):   1092.6 Куб Ярдов</a:t>
            </a:r>
          </a:p>
          <a:p>
            <a:pPr algn="l" rtl="0"/>
            <a:r>
              <a:rPr lang="ru-RU" sz="14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Суммарный материал в оплачиваемом переборе Допустимый перебор:    0.0 Куб Ярдов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3200400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1100" b="0" i="0" u="none" baseline="0">
                <a:latin typeface="Courier New" pitchFamily="49" charset="0"/>
                <a:cs typeface="Courier New" pitchFamily="49" charset="0"/>
              </a:rPr>
              <a:t>Materials                                     Gross Material                Infill          Net Material</a:t>
            </a:r>
          </a:p>
          <a:p>
            <a:pPr algn="l" rtl="0"/>
            <a:r>
              <a:rPr lang="ru-RU" sz="1100" b="0" i="0" u="none" baseline="0">
                <a:latin typeface="Courier New" pitchFamily="49" charset="0"/>
                <a:cs typeface="Courier New" pitchFamily="49" charset="0"/>
              </a:rPr>
              <a:t> Общий оплачиваемый объем материала до проектной отметки:                1509.7                 415.3                </a:t>
            </a:r>
            <a:r>
              <a:rPr lang="ru-RU" sz="1100" b="1" i="0" u="none" baseline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1094.4</a:t>
            </a:r>
          </a:p>
          <a:p>
            <a:pPr algn="l" rtl="0"/>
            <a:r>
              <a:rPr lang="ru-RU" sz="1100" b="0" i="0" u="none" baseline="0">
                <a:latin typeface="Courier New" pitchFamily="49" charset="0"/>
                <a:cs typeface="Courier New" pitchFamily="49" charset="0"/>
              </a:rPr>
              <a:t> Общий оплачиваемый объем в допустимом переборе                  18.5                 18.5                </a:t>
            </a:r>
            <a:r>
              <a:rPr lang="ru-RU" sz="1100" b="1" i="0" u="none" baseline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0.0</a:t>
            </a:r>
          </a:p>
          <a:p>
            <a:pPr algn="l" rtl="0"/>
            <a:r>
              <a:rPr lang="ru-RU" sz="1100" b="0" i="0" u="none" baseline="0">
                <a:latin typeface="Courier New" pitchFamily="49" charset="0"/>
                <a:cs typeface="Courier New" pitchFamily="49" charset="0"/>
              </a:rPr>
              <a:t> Общий удаленный оплачиваемый материал ..................................                1528.2                 433.8                1094.4</a:t>
            </a:r>
          </a:p>
          <a:p>
            <a:pPr algn="l" rtl="0"/>
            <a:r>
              <a:rPr lang="ru-RU" sz="1100" b="0" i="0" u="none" baseline="0">
                <a:latin typeface="Courier New" pitchFamily="49" charset="0"/>
                <a:cs typeface="Courier New" pitchFamily="49" charset="0"/>
              </a:rPr>
              <a:t> Всего Удалено ...............................                1667.1                 554.2                1113.0</a:t>
            </a:r>
          </a:p>
          <a:p>
            <a:pPr algn="l" rtl="0"/>
            <a:r>
              <a:rPr lang="ru-RU" sz="1100" b="0" i="0" u="none" baseline="0">
                <a:latin typeface="Courier New" pitchFamily="49" charset="0"/>
                <a:cs typeface="Courier New" pitchFamily="49" charset="0"/>
              </a:rPr>
              <a:t> Общий материал, оставшийся выше проекта                2683.3                                      2683.3</a:t>
            </a:r>
          </a:p>
          <a:p>
            <a:pPr algn="l" rtl="0"/>
            <a:r>
              <a:rPr lang="ru-RU" sz="1100" b="0" i="0" u="none" baseline="0">
                <a:latin typeface="Courier New" pitchFamily="49" charset="0"/>
                <a:cs typeface="Courier New" pitchFamily="49" charset="0"/>
              </a:rPr>
              <a:t> Общий материал допустимого перебора .................                 138.9                 120.4                  18.5</a:t>
            </a:r>
          </a:p>
          <a:p>
            <a:pPr algn="l" rtl="0"/>
            <a:r>
              <a:rPr lang="ru-RU" sz="1100" b="0" i="0" u="none" baseline="0">
                <a:latin typeface="Courier New" pitchFamily="49" charset="0"/>
                <a:cs typeface="Courier New" pitchFamily="49" charset="0"/>
              </a:rPr>
              <a:t> Общий материал заполнения (infill) ...............                                       554.2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743772131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787146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Пример Jacksonville Postdredge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9120" y="5327481"/>
            <a:ext cx="7086600" cy="1076948"/>
          </a:xfrm>
        </p:spPr>
        <p:txBody>
          <a:bodyPr>
            <a:normAutofit/>
          </a:bodyPr>
          <a:lstStyle/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Отчет об объемах в методе Jacksonville Postdredge содержит «Net» (разность)  Нет опции для заполнения.  Заполнение (infill) всегда вычитается из Общего объема (gross) в отчете.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124</a:t>
            </a:fld>
            <a:endParaRPr lang="ru-RU"/>
          </a:p>
        </p:txBody>
      </p:sp>
      <p:sp>
        <p:nvSpPr>
          <p:cNvPr id="4" name="Rounded Rectangle 3"/>
          <p:cNvSpPr/>
          <p:nvPr/>
        </p:nvSpPr>
        <p:spPr>
          <a:xfrm>
            <a:off x="168402" y="1556594"/>
            <a:ext cx="3786378" cy="1447800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400" b="1" i="0" u="none" baseline="0"/>
              <a:t>LOG FILE предварительной съемки: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FFF.LOG</a:t>
            </a:r>
          </a:p>
          <a:p>
            <a:pPr algn="l" rtl="0"/>
            <a:r>
              <a:rPr lang="ru-RU" sz="1400" b="1" i="0" u="none" baseline="0"/>
              <a:t>Файл исполнительной съемки: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EEE.LOG</a:t>
            </a:r>
          </a:p>
          <a:p>
            <a:pPr algn="l" rtl="0"/>
            <a:r>
              <a:rPr lang="ru-RU" sz="1400" b="1" i="0" u="none" baseline="0"/>
              <a:t>Допустимый Перебор: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1фут</a:t>
            </a:r>
          </a:p>
          <a:p>
            <a:pPr algn="l" rtl="0"/>
            <a:r>
              <a:rPr lang="ru-RU" sz="1400" b="1" i="0" u="none" baseline="0"/>
              <a:t>Метод: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Jacksonville Postdredge</a:t>
            </a:r>
          </a:p>
        </p:txBody>
      </p:sp>
      <p:sp>
        <p:nvSpPr>
          <p:cNvPr id="5" name="Rectangle 4"/>
          <p:cNvSpPr/>
          <p:nvPr/>
        </p:nvSpPr>
        <p:spPr>
          <a:xfrm>
            <a:off x="254000" y="3150275"/>
            <a:ext cx="84751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Итоговые объемы дноуглубления</a:t>
            </a:r>
          </a:p>
          <a:p>
            <a:pPr algn="l" rtl="0"/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       ===========================</a:t>
            </a:r>
          </a:p>
          <a:p>
            <a:pPr algn="l" rtl="0"/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       Общий оплачиваемый объем материала до проектной отметки:     </a:t>
            </a:r>
            <a:r>
              <a:rPr lang="ru-RU" sz="12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1094.4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Куб Ярдов</a:t>
            </a:r>
          </a:p>
          <a:p>
            <a:pPr algn="l" rtl="0"/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       Общий материал удаленный в допустимом переборе .......      -0.0</a:t>
            </a:r>
          </a:p>
          <a:p>
            <a:pPr algn="l" rtl="0"/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       Всего удалено в допустимом переборе в прямоугольной врезке (</a:t>
            </a:r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box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cut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).        0.0</a:t>
            </a:r>
          </a:p>
          <a:p>
            <a:pPr algn="l" rtl="0"/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       Общий оплачиваемый объем включая прямоугольную врезку ...     1094.4</a:t>
            </a:r>
          </a:p>
          <a:p>
            <a:endParaRPr lang="ru-RU" sz="1200" b="1" dirty="0"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       Всего осталось выше проекта...     2683.3</a:t>
            </a:r>
          </a:p>
          <a:p>
            <a:pPr algn="l" rtl="0"/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       Всего осталось в допустимом переборе .....     1944.4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069080" y="1556594"/>
            <a:ext cx="4823460" cy="1447800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400" b="1" i="0" u="none" baseline="0"/>
              <a:t>Результаты расчетов:</a:t>
            </a:r>
          </a:p>
          <a:p>
            <a:pPr algn="l" rtl="0"/>
            <a:r>
              <a:rPr lang="ru-RU" sz="1400" b="1" i="0" u="none" baseline="0"/>
              <a:t>Суммарный материал выше проекта (Net):   1092.6 Куб Ярдов</a:t>
            </a:r>
          </a:p>
          <a:p>
            <a:pPr algn="l" rtl="0"/>
            <a:r>
              <a:rPr lang="ru-RU" sz="1400" b="1" i="0" u="none" baseline="0"/>
              <a:t>Суммарный материал в оплачиваемом переборе Допустимый перебор:    0.0 Куб Ярдов</a:t>
            </a:r>
          </a:p>
        </p:txBody>
      </p:sp>
    </p:spTree>
    <p:extLst>
      <p:ext uri="{BB962C8B-B14F-4D97-AF65-F5344CB8AC3E}">
        <p14:creationId xmlns:p14="http://schemas.microsoft.com/office/powerpoint/2010/main" val="3783603057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46405"/>
            <a:ext cx="6417733" cy="944195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 dirty="0"/>
              <a:t>Настройки </a:t>
            </a:r>
            <a:r>
              <a:rPr lang="ru-RU" b="0" i="0" u="none" baseline="0" dirty="0" smtClean="0"/>
              <a:t>в методах </a:t>
            </a:r>
            <a:r>
              <a:rPr lang="ru-RU" b="0" i="0" u="none" baseline="0" dirty="0" err="1" smtClean="0"/>
              <a:t>Philadelphia</a:t>
            </a:r>
            <a:endParaRPr lang="ru-RU" b="0" i="0" u="none" baseline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125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47472" y="2071255"/>
            <a:ext cx="495992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 dirty="0">
                <a:solidFill>
                  <a:schemeClr val="bg2"/>
                </a:solidFill>
              </a:rPr>
              <a:t>Задайте допустимый перебор на склонах равный 0.00  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Эта настройка влияет на расчет «Материала в допустимом перебору»   Если отмечено, игнорирует любой материал в допустимом переборе на склонах.</a:t>
            </a:r>
          </a:p>
          <a:p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400" b="1" i="0" u="none" baseline="0" dirty="0">
                <a:solidFill>
                  <a:schemeClr val="bg2"/>
                </a:solidFill>
              </a:rPr>
              <a:t>Ограничьте РНГ до точки, где глубина предварительной съемки над допустимым перебором на склоне:</a:t>
            </a:r>
            <a:r>
              <a:rPr lang="ru-RU" sz="1400" b="0" i="0" u="none" baseline="0" dirty="0">
                <a:solidFill>
                  <a:schemeClr val="bg2"/>
                </a:solidFill>
              </a:rPr>
              <a:t>  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Важно, поэтому продолжение на следующем слайде...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4164" y="1699514"/>
            <a:ext cx="3171793" cy="4142509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5762134" y="3540629"/>
            <a:ext cx="2781076" cy="5063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538530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390128" cy="988786"/>
          </a:xfrm>
        </p:spPr>
        <p:txBody>
          <a:bodyPr>
            <a:noAutofit/>
          </a:bodyPr>
          <a:lstStyle/>
          <a:p>
            <a:pPr algn="l" rtl="0"/>
            <a:r>
              <a:rPr lang="ru-RU" sz="2400" b="0" i="0" u="none" baseline="0" dirty="0" err="1"/>
              <a:t>Limit</a:t>
            </a:r>
            <a:r>
              <a:rPr lang="ru-RU" sz="2400" b="0" i="0" u="none" baseline="0" dirty="0"/>
              <a:t> DBL </a:t>
            </a:r>
            <a:r>
              <a:rPr lang="ru-RU" sz="2400" b="0" i="0" u="none" baseline="0" dirty="0" err="1"/>
              <a:t>to</a:t>
            </a:r>
            <a:r>
              <a:rPr lang="ru-RU" sz="2400" b="0" i="0" u="none" baseline="0" dirty="0"/>
              <a:t> </a:t>
            </a:r>
            <a:r>
              <a:rPr lang="ru-RU" sz="2400" b="0" i="0" u="none" baseline="0" dirty="0" err="1"/>
              <a:t>PreDredge</a:t>
            </a:r>
            <a:r>
              <a:rPr lang="ru-RU" sz="2400" b="0" i="0" u="none" baseline="0" dirty="0"/>
              <a:t> </a:t>
            </a:r>
            <a:r>
              <a:rPr lang="ru-RU" sz="2400" b="0" i="0" u="none" baseline="0" dirty="0" err="1"/>
              <a:t>Above</a:t>
            </a:r>
            <a:r>
              <a:rPr lang="ru-RU" sz="2400" b="0" i="0" u="none" baseline="0" dirty="0"/>
              <a:t> </a:t>
            </a:r>
            <a:r>
              <a:rPr lang="ru-RU" sz="2400" b="0" i="0" u="none" baseline="0" dirty="0" err="1"/>
              <a:t>Sub</a:t>
            </a:r>
            <a:r>
              <a:rPr lang="ru-RU" sz="2400" b="0" i="0" u="none" baseline="0" dirty="0"/>
              <a:t> </a:t>
            </a:r>
            <a:r>
              <a:rPr lang="ru-RU" sz="2400" b="0" i="0" u="none" baseline="0" dirty="0" err="1"/>
              <a:t>Depth</a:t>
            </a:r>
            <a:r>
              <a:rPr lang="ru-RU" sz="2400" b="0" i="0" u="none" baseline="0" dirty="0"/>
              <a:t> </a:t>
            </a:r>
            <a:r>
              <a:rPr lang="ru-RU" sz="2400" b="0" i="0" u="none" baseline="0" dirty="0" err="1"/>
              <a:t>Side</a:t>
            </a:r>
            <a:r>
              <a:rPr lang="ru-RU" sz="2400" b="0" i="0" u="none" baseline="0" dirty="0"/>
              <a:t> </a:t>
            </a:r>
            <a:r>
              <a:rPr lang="ru-RU" sz="2400" b="0" i="0" u="none" baseline="0" dirty="0" err="1"/>
              <a:t>Slope</a:t>
            </a:r>
            <a:r>
              <a:rPr lang="ru-RU" sz="2400" b="0" i="0" u="none" baseline="0" dirty="0"/>
              <a:t> - Ограничьте РНГ до точки, где глубина предварительной съемки над допустимым перебором на склоне: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47472" y="1402771"/>
            <a:ext cx="3884751" cy="3054928"/>
            <a:chOff x="452704" y="1755349"/>
            <a:chExt cx="3884751" cy="3054928"/>
          </a:xfrm>
        </p:grpSpPr>
        <p:pic>
          <p:nvPicPr>
            <p:cNvPr id="3074" name="Picture 2" descr="C:\Temp\Volume Course\EEE2.png"/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l="69820"/>
            <a:stretch/>
          </p:blipFill>
          <p:spPr bwMode="auto">
            <a:xfrm>
              <a:off x="452704" y="1755349"/>
              <a:ext cx="3884751" cy="3054928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</p:pic>
        <p:cxnSp>
          <p:nvCxnSpPr>
            <p:cNvPr id="6" name="Straight Arrow Connector 5"/>
            <p:cNvCxnSpPr/>
            <p:nvPr/>
          </p:nvCxnSpPr>
          <p:spPr>
            <a:xfrm>
              <a:off x="2022117" y="2614358"/>
              <a:ext cx="372963" cy="920362"/>
            </a:xfrm>
            <a:prstGeom prst="straightConnector1">
              <a:avLst/>
            </a:prstGeom>
            <a:ln w="57150">
              <a:solidFill>
                <a:schemeClr val="tx1">
                  <a:lumMod val="65000"/>
                  <a:lumOff val="3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768927" y="2278994"/>
              <a:ext cx="21662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600" b="1" i="0" u="none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Лимит на правом склоне</a:t>
              </a:r>
            </a:p>
          </p:txBody>
        </p:sp>
      </p:grpSp>
      <p:sp>
        <p:nvSpPr>
          <p:cNvPr id="9" name="Right Brace 8"/>
          <p:cNvSpPr/>
          <p:nvPr/>
        </p:nvSpPr>
        <p:spPr>
          <a:xfrm rot="5400000">
            <a:off x="2819400" y="3733800"/>
            <a:ext cx="228600" cy="685800"/>
          </a:xfrm>
          <a:prstGeom prst="rightBrac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/>
            <a:endParaRPr lang="ru-RU" b="1" dirty="0"/>
          </a:p>
        </p:txBody>
      </p:sp>
      <p:pic>
        <p:nvPicPr>
          <p:cNvPr id="10" name="Picture 2" descr="C:\Temp\Volume Course\EEE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8523" y="1466849"/>
            <a:ext cx="3744407" cy="4030083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5104326" y="4076699"/>
            <a:ext cx="3352800" cy="381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0" y="5110540"/>
            <a:ext cx="9144000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1"/>
                </a:solidFill>
              </a:rPr>
              <a:t>Эта опция прекращает вычисление объема там, где предварительная съемка пересекает шаблон допустимого перебора.  Если эта опция не отмечена, участок, показанный в скобках, будет включен в материал заполнения (infill) и перебора (overdredge).</a:t>
            </a:r>
          </a:p>
        </p:txBody>
      </p:sp>
    </p:spTree>
    <p:extLst>
      <p:ext uri="{BB962C8B-B14F-4D97-AF65-F5344CB8AC3E}">
        <p14:creationId xmlns:p14="http://schemas.microsoft.com/office/powerpoint/2010/main" val="2316599804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636" y="35214"/>
            <a:ext cx="8312727" cy="997527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Как эти опции изменяют результаты</a:t>
            </a:r>
          </a:p>
        </p:txBody>
      </p:sp>
      <p:pic>
        <p:nvPicPr>
          <p:cNvPr id="4098" name="Picture 2" descr="C:\Temp\Volume Course\TB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466" y="1065296"/>
            <a:ext cx="4343400" cy="2275433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4572000" y="3164681"/>
            <a:ext cx="4572000" cy="31854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/>
            <a:r>
              <a:rPr lang="ru-RU" sz="105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Оба варианта отключены: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  ------------ Перебор =      1.0 </a:t>
            </a:r>
            <a:r>
              <a:rPr lang="ru-RU" sz="900" b="1" i="0" u="none" baseline="0" dirty="0" err="1">
                <a:latin typeface="Courier New" pitchFamily="49" charset="0"/>
                <a:cs typeface="Courier New" pitchFamily="49" charset="0"/>
              </a:rPr>
              <a:t>ft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--------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       Слева   </a:t>
            </a:r>
            <a:r>
              <a:rPr lang="ru-RU" sz="900" b="1" i="0" u="none" baseline="0" dirty="0" err="1" smtClean="0">
                <a:latin typeface="Courier New" pitchFamily="49" charset="0"/>
                <a:cs typeface="Courier New" pitchFamily="49" charset="0"/>
              </a:rPr>
              <a:t>Слева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Справа    </a:t>
            </a:r>
            <a:r>
              <a:rPr lang="ru-RU" sz="900" b="1" i="0" u="none" baseline="0" dirty="0" err="1">
                <a:latin typeface="Courier New" pitchFamily="49" charset="0"/>
                <a:cs typeface="Courier New" pitchFamily="49" charset="0"/>
              </a:rPr>
              <a:t>Справа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Объем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     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 Склон  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Канал 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900" b="1" i="0" u="none" baseline="0" dirty="0" err="1" smtClean="0">
                <a:latin typeface="Courier New" pitchFamily="49" charset="0"/>
                <a:cs typeface="Courier New" pitchFamily="49" charset="0"/>
              </a:rPr>
              <a:t>Канал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Склон     (КЯ)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       ----     ----     ----     ----     ----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        1.0      0.0      0.0 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9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-1.0         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Перебор   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7.5      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0.0      0.0  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-6.5         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Заполнение 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0.0      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0.0     19.9    </a:t>
            </a:r>
            <a:r>
              <a:rPr lang="ru-RU" sz="900" b="1" i="0" u="none" baseline="0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10.0 </a:t>
            </a:r>
          </a:p>
          <a:p>
            <a:pPr algn="l" rtl="0"/>
            <a:r>
              <a:rPr lang="ru-RU" sz="900" b="0" i="0" u="none" baseline="0" dirty="0">
                <a:latin typeface="Courier New" pitchFamily="49" charset="0"/>
                <a:cs typeface="Courier New" pitchFamily="49" charset="0"/>
              </a:rPr>
              <a:t>   </a:t>
            </a:r>
          </a:p>
          <a:p>
            <a:endParaRPr lang="ru-RU" sz="900" b="1" dirty="0">
              <a:latin typeface="Courier New" pitchFamily="49" charset="0"/>
              <a:cs typeface="Courier New" pitchFamily="49" charset="0"/>
            </a:endParaRPr>
          </a:p>
          <a:p>
            <a:endParaRPr lang="ru-RU" sz="900" b="1" dirty="0"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105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Оба варианта включены: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  ------------ Перебор =      1.0 </a:t>
            </a:r>
            <a:r>
              <a:rPr lang="ru-RU" sz="900" b="1" i="0" u="none" baseline="0" dirty="0" err="1">
                <a:latin typeface="Courier New" pitchFamily="49" charset="0"/>
                <a:cs typeface="Courier New" pitchFamily="49" charset="0"/>
              </a:rPr>
              <a:t>ft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--------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    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Слева     </a:t>
            </a:r>
            <a:r>
              <a:rPr lang="ru-RU" sz="900" b="1" i="0" u="none" baseline="0" dirty="0" err="1">
                <a:latin typeface="Courier New" pitchFamily="49" charset="0"/>
                <a:cs typeface="Courier New" pitchFamily="49" charset="0"/>
              </a:rPr>
              <a:t>Слева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Справа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900" b="1" i="0" u="none" baseline="0" dirty="0" err="1">
                <a:latin typeface="Courier New" pitchFamily="49" charset="0"/>
                <a:cs typeface="Courier New" pitchFamily="49" charset="0"/>
              </a:rPr>
              <a:t>Справа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Объем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      Склон 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  Канал    </a:t>
            </a:r>
            <a:r>
              <a:rPr lang="ru-RU" sz="900" b="1" i="0" u="none" baseline="0" dirty="0" err="1" smtClean="0">
                <a:latin typeface="Courier New" pitchFamily="49" charset="0"/>
                <a:cs typeface="Courier New" pitchFamily="49" charset="0"/>
              </a:rPr>
              <a:t>Канал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   Склон     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(КЯ)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       ----     ----     ----     ----     ----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        0.0      0.0      0.0     </a:t>
            </a:r>
            <a:r>
              <a:rPr lang="ru-RU" sz="9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0.0         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Перебор  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0.5      0.0      0.0     </a:t>
            </a:r>
            <a:r>
              <a:rPr lang="ru-RU" sz="9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0.0         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Заполнение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0.0      0.0     19.9     </a:t>
            </a:r>
            <a:r>
              <a:rPr lang="ru-RU" sz="9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2.5 </a:t>
            </a:r>
          </a:p>
          <a:p>
            <a:pPr algn="l" rtl="0"/>
            <a:r>
              <a:rPr lang="ru-RU" sz="900" b="0" i="0" u="none" baseline="0" dirty="0">
                <a:latin typeface="Courier New" pitchFamily="49" charset="0"/>
                <a:cs typeface="Courier New" pitchFamily="49" charset="0"/>
              </a:rPr>
              <a:t>   </a:t>
            </a:r>
          </a:p>
          <a:p>
            <a:endParaRPr lang="ru-RU" sz="900" b="1" dirty="0">
              <a:latin typeface="Courier New" pitchFamily="49" charset="0"/>
              <a:cs typeface="Courier New" pitchFamily="49" charset="0"/>
            </a:endParaRPr>
          </a:p>
          <a:p>
            <a:endParaRPr lang="ru-RU" sz="9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58591" y="1348799"/>
            <a:ext cx="43988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Две опции позволяют четыре варианта результатов!</a:t>
            </a:r>
          </a:p>
          <a:p>
            <a:endParaRPr lang="ru-RU" sz="1400" dirty="0"/>
          </a:p>
          <a:p>
            <a:pPr lvl="1" algn="l" rtl="0">
              <a:buFont typeface="Arial" pitchFamily="34" charset="0"/>
              <a:buChar char="•"/>
            </a:pPr>
            <a:r>
              <a:rPr lang="ru-RU" sz="1400" b="0" i="0" u="none" baseline="0">
                <a:solidFill>
                  <a:schemeClr val="bg2"/>
                </a:solidFill>
              </a:rPr>
              <a:t> Задайте допустимый перебор на склонах равный 0.00</a:t>
            </a:r>
          </a:p>
          <a:p>
            <a:pPr lvl="1" algn="l" rtl="0">
              <a:buFont typeface="Arial" pitchFamily="34" charset="0"/>
              <a:buChar char="•"/>
            </a:pPr>
            <a:r>
              <a:rPr lang="ru-RU" sz="1400" b="0" i="0" u="none" baseline="0">
                <a:solidFill>
                  <a:schemeClr val="bg2"/>
                </a:solidFill>
              </a:rPr>
              <a:t> Ограничьте РНГ до точки, где глубина предварительной съемки над допустимым перебором на склоне: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3091067"/>
            <a:ext cx="4592782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900" b="1" i="0" u="none" baseline="0" dirty="0" err="1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SideSlope</a:t>
            </a:r>
            <a:r>
              <a:rPr lang="ru-RU" sz="9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 err="1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On</a:t>
            </a:r>
            <a:r>
              <a:rPr lang="ru-RU" sz="9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ru-RU" sz="900" b="1" i="0" u="none" baseline="0" dirty="0" err="1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Limit</a:t>
            </a:r>
            <a:r>
              <a:rPr lang="ru-RU" sz="9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 err="1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Off</a:t>
            </a:r>
            <a:endParaRPr lang="ru-RU" sz="900" b="1" i="0" u="none" baseline="0" dirty="0">
              <a:solidFill>
                <a:schemeClr val="bg2"/>
              </a:solidFill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  ------------ Перебор =      1.0 </a:t>
            </a:r>
            <a:r>
              <a:rPr lang="ru-RU" sz="900" b="1" i="0" u="none" baseline="0" dirty="0" err="1">
                <a:latin typeface="Courier New" pitchFamily="49" charset="0"/>
                <a:cs typeface="Courier New" pitchFamily="49" charset="0"/>
              </a:rPr>
              <a:t>ft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--------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       Слева  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 err="1">
                <a:latin typeface="Courier New" pitchFamily="49" charset="0"/>
                <a:cs typeface="Courier New" pitchFamily="49" charset="0"/>
              </a:rPr>
              <a:t>Слева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Справа   </a:t>
            </a:r>
            <a:r>
              <a:rPr lang="ru-RU" sz="900" b="1" i="0" u="none" baseline="0" dirty="0" err="1" smtClean="0">
                <a:latin typeface="Courier New" pitchFamily="49" charset="0"/>
                <a:cs typeface="Courier New" pitchFamily="49" charset="0"/>
              </a:rPr>
              <a:t>Справа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Объем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      Склон 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  Канал     </a:t>
            </a:r>
            <a:r>
              <a:rPr lang="ru-RU" sz="900" b="1" i="0" u="none" baseline="0" dirty="0" err="1" smtClean="0">
                <a:latin typeface="Courier New" pitchFamily="49" charset="0"/>
                <a:cs typeface="Courier New" pitchFamily="49" charset="0"/>
              </a:rPr>
              <a:t>Канал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  Склон     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(КЯ)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       ----     ----     ----     ----     ----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0.0      0.0      0.0     </a:t>
            </a:r>
            <a:r>
              <a:rPr lang="ru-RU" sz="9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0.0         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     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Перебор     7.5      0.0      0.0 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9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-6.5         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Заполнение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0.0      0.0     19.9     </a:t>
            </a:r>
            <a:r>
              <a:rPr lang="ru-RU" sz="9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9.0 </a:t>
            </a:r>
          </a:p>
          <a:p>
            <a:pPr algn="l" rtl="0"/>
            <a:r>
              <a:rPr lang="ru-RU" sz="900" b="0" i="0" u="none" baseline="0" dirty="0">
                <a:latin typeface="Courier New" pitchFamily="49" charset="0"/>
                <a:cs typeface="Courier New" pitchFamily="49" charset="0"/>
              </a:rPr>
              <a:t>   </a:t>
            </a:r>
          </a:p>
          <a:p>
            <a:pPr algn="l" rtl="0"/>
            <a:r>
              <a:rPr lang="ru-RU" sz="900" b="0" i="0" u="none" baseline="0" dirty="0">
                <a:latin typeface="Courier New" pitchFamily="49" charset="0"/>
                <a:cs typeface="Courier New" pitchFamily="49" charset="0"/>
              </a:rPr>
              <a:t>   </a:t>
            </a:r>
          </a:p>
          <a:p>
            <a:pPr algn="l" rtl="0"/>
            <a:r>
              <a:rPr lang="ru-RU" sz="900" b="0" i="0" u="none" baseline="0" dirty="0">
                <a:latin typeface="Courier New" pitchFamily="49" charset="0"/>
                <a:cs typeface="Courier New" pitchFamily="49" charset="0"/>
              </a:rPr>
              <a:t>   </a:t>
            </a:r>
          </a:p>
          <a:p>
            <a:pPr algn="l" rtl="0"/>
            <a:r>
              <a:rPr lang="ru-RU" sz="900" b="1" i="0" u="none" baseline="0" dirty="0" err="1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SideSlope</a:t>
            </a:r>
            <a:r>
              <a:rPr lang="ru-RU" sz="9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 err="1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Off</a:t>
            </a:r>
            <a:r>
              <a:rPr lang="ru-RU" sz="9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ru-RU" sz="900" b="1" i="0" u="none" baseline="0" dirty="0" err="1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Limit</a:t>
            </a:r>
            <a:r>
              <a:rPr lang="ru-RU" sz="9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 err="1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On</a:t>
            </a:r>
            <a:endParaRPr lang="ru-RU" sz="900" b="1" i="0" u="none" baseline="0" dirty="0">
              <a:solidFill>
                <a:schemeClr val="bg2"/>
              </a:solidFill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  ------------ Перебор =      1.0 </a:t>
            </a:r>
            <a:r>
              <a:rPr lang="ru-RU" sz="900" b="1" i="0" u="none" baseline="0" dirty="0" err="1">
                <a:latin typeface="Courier New" pitchFamily="49" charset="0"/>
                <a:cs typeface="Courier New" pitchFamily="49" charset="0"/>
              </a:rPr>
              <a:t>ft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--------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     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Слева    </a:t>
            </a:r>
            <a:r>
              <a:rPr lang="ru-RU" sz="900" b="1" i="0" u="none" baseline="0" dirty="0" err="1">
                <a:latin typeface="Courier New" pitchFamily="49" charset="0"/>
                <a:cs typeface="Courier New" pitchFamily="49" charset="0"/>
              </a:rPr>
              <a:t>Слева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Справа 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 err="1">
                <a:latin typeface="Courier New" pitchFamily="49" charset="0"/>
                <a:cs typeface="Courier New" pitchFamily="49" charset="0"/>
              </a:rPr>
              <a:t>Справа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Объем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      Склон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Канал 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 err="1" smtClean="0">
                <a:latin typeface="Courier New" pitchFamily="49" charset="0"/>
                <a:cs typeface="Courier New" pitchFamily="49" charset="0"/>
              </a:rPr>
              <a:t>Канал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   Склон     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(КЯ)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       ----     ----     ----     ----     ----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           1.0      0.0      0.0 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9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-0.5         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 Перебор  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0.5      0.0      0.0     </a:t>
            </a:r>
            <a:r>
              <a:rPr lang="ru-RU" sz="9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0.0         </a:t>
            </a:r>
          </a:p>
          <a:p>
            <a:pPr algn="l" rtl="0"/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Заполнение  </a:t>
            </a:r>
            <a:r>
              <a:rPr lang="ru-RU" sz="900" b="1" i="0" u="none" baseline="0" dirty="0" smtClean="0">
                <a:latin typeface="Courier New" pitchFamily="49" charset="0"/>
                <a:cs typeface="Courier New" pitchFamily="49" charset="0"/>
              </a:rPr>
              <a:t>0.0      </a:t>
            </a:r>
            <a:r>
              <a:rPr lang="ru-RU" sz="900" b="1" i="0" u="none" baseline="0" dirty="0">
                <a:latin typeface="Courier New" pitchFamily="49" charset="0"/>
                <a:cs typeface="Courier New" pitchFamily="49" charset="0"/>
              </a:rPr>
              <a:t>0.0     19.9     </a:t>
            </a:r>
            <a:r>
              <a:rPr lang="ru-RU" sz="9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3.0 </a:t>
            </a:r>
          </a:p>
        </p:txBody>
      </p:sp>
    </p:spTree>
    <p:extLst>
      <p:ext uri="{BB962C8B-B14F-4D97-AF65-F5344CB8AC3E}">
        <p14:creationId xmlns:p14="http://schemas.microsoft.com/office/powerpoint/2010/main" val="184277742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3182" y="0"/>
            <a:ext cx="8970818" cy="1011382"/>
          </a:xfrm>
        </p:spPr>
        <p:txBody>
          <a:bodyPr>
            <a:normAutofit/>
          </a:bodyPr>
          <a:lstStyle/>
          <a:p>
            <a:pPr algn="l" rtl="0" eaLnBrk="1" hangingPunct="1"/>
            <a:r>
              <a:rPr lang="ru-RU" b="0" i="0" u="none" baseline="0"/>
              <a:t>Contour или Non-Contour</a:t>
            </a:r>
          </a:p>
        </p:txBody>
      </p:sp>
      <p:sp>
        <p:nvSpPr>
          <p:cNvPr id="173059" name="Rectangle 3"/>
          <p:cNvSpPr>
            <a:spLocks noGrp="1" noChangeArrowheads="1"/>
          </p:cNvSpPr>
          <p:nvPr>
            <p:ph idx="1"/>
          </p:nvPr>
        </p:nvSpPr>
        <p:spPr>
          <a:xfrm>
            <a:off x="4184073" y="1752599"/>
            <a:ext cx="4800600" cy="3090334"/>
          </a:xfrm>
        </p:spPr>
        <p:txBody>
          <a:bodyPr>
            <a:normAutofit/>
          </a:bodyPr>
          <a:lstStyle/>
          <a:p>
            <a:pPr algn="l" rtl="0" eaLnBrk="1" hangingPunct="1"/>
            <a:r>
              <a:rPr lang="ru-RU" sz="1800" b="0" i="0" u="none" baseline="0" dirty="0" err="1">
                <a:solidFill>
                  <a:schemeClr val="bg2"/>
                </a:solidFill>
              </a:rPr>
              <a:t>Contour</a:t>
            </a:r>
            <a:r>
              <a:rPr lang="ru-RU" sz="1800" b="0" i="0" u="none" baseline="0" dirty="0">
                <a:solidFill>
                  <a:schemeClr val="bg2"/>
                </a:solidFill>
              </a:rPr>
              <a:t>:  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«</a:t>
            </a:r>
            <a:r>
              <a:rPr lang="ru-RU" sz="18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Contour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» вычисляет объем материала допустимого перебора только там, где дно мельче проекта канала.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Аналогично опции </a:t>
            </a:r>
            <a:r>
              <a:rPr lang="ru-RU" sz="1400" b="0" i="0" u="none" baseline="0" dirty="0" err="1">
                <a:solidFill>
                  <a:schemeClr val="bg2"/>
                </a:solidFill>
              </a:rPr>
              <a:t>Smart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в Стандартном методе НУРАСК и </a:t>
            </a:r>
            <a:r>
              <a:rPr lang="ru-RU" sz="1400" b="0" i="0" u="none" baseline="0" dirty="0">
                <a:solidFill>
                  <a:schemeClr val="bg2"/>
                </a:solidFill>
              </a:rPr>
              <a:t>V2P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в методах АЕА.</a:t>
            </a:r>
          </a:p>
          <a:p>
            <a:pPr algn="l" rtl="0" eaLnBrk="1" hangingPunct="1"/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 hangingPunct="1"/>
            <a:r>
              <a:rPr lang="ru-RU" sz="1800" b="0" i="0" u="none" baseline="0" dirty="0" err="1">
                <a:solidFill>
                  <a:schemeClr val="bg2"/>
                </a:solidFill>
              </a:rPr>
              <a:t>Non-Contour</a:t>
            </a:r>
            <a:r>
              <a:rPr lang="ru-RU" sz="1800" b="0" i="0" u="none" baseline="0" dirty="0">
                <a:solidFill>
                  <a:schemeClr val="bg2"/>
                </a:solidFill>
              </a:rPr>
              <a:t>:  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Включает весь материал в допустимом переборе.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Аналогично опции </a:t>
            </a:r>
            <a:r>
              <a:rPr lang="ru-RU" sz="1400" b="0" i="0" u="none" baseline="0" dirty="0" err="1">
                <a:solidFill>
                  <a:schemeClr val="bg2"/>
                </a:solidFill>
              </a:rPr>
              <a:t>All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в Стандартном Методе HYPACK и </a:t>
            </a:r>
            <a:r>
              <a:rPr lang="ru-RU" sz="1400" b="0" i="0" u="none" baseline="0" dirty="0">
                <a:solidFill>
                  <a:schemeClr val="bg2"/>
                </a:solidFill>
              </a:rPr>
              <a:t>V2P + V2NP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в методах АЕА.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42455" y="1579418"/>
            <a:ext cx="3499139" cy="4883727"/>
            <a:chOff x="0" y="685800"/>
            <a:chExt cx="4067175" cy="6172200"/>
          </a:xfrm>
        </p:grpSpPr>
        <p:pic>
          <p:nvPicPr>
            <p:cNvPr id="1229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685800"/>
              <a:ext cx="4067175" cy="6172200"/>
            </a:xfrm>
            <a:prstGeom prst="rect">
              <a:avLst/>
            </a:pr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</p:spPr>
        </p:pic>
        <p:sp>
          <p:nvSpPr>
            <p:cNvPr id="173061" name="Rectangle 5"/>
            <p:cNvSpPr>
              <a:spLocks noChangeArrowheads="1"/>
            </p:cNvSpPr>
            <p:nvPr/>
          </p:nvSpPr>
          <p:spPr bwMode="auto">
            <a:xfrm>
              <a:off x="228600" y="4724400"/>
              <a:ext cx="2438400" cy="533400"/>
            </a:xfrm>
            <a:prstGeom prst="rect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" name="Rectangle 2"/>
          <p:cNvSpPr/>
          <p:nvPr/>
        </p:nvSpPr>
        <p:spPr>
          <a:xfrm>
            <a:off x="173182" y="1106177"/>
            <a:ext cx="2390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Филадельфийские методы</a:t>
            </a:r>
          </a:p>
        </p:txBody>
      </p:sp>
    </p:spTree>
    <p:extLst>
      <p:ext uri="{BB962C8B-B14F-4D97-AF65-F5344CB8AC3E}">
        <p14:creationId xmlns:p14="http://schemas.microsoft.com/office/powerpoint/2010/main" val="2884827773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hilly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504" y="1366033"/>
            <a:ext cx="4933575" cy="2322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Philly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505" y="3851564"/>
            <a:ext cx="493973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42209" y="1466382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rgbClr val="FF0000"/>
                </a:solidFill>
              </a:rPr>
              <a:t>КОНТУРНОЕ ЧЕРПАНИЕ В ДОПУСТИМОМ ПЕРЕБОРЕ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6006" y="3951899"/>
            <a:ext cx="3612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rgbClr val="FF0000"/>
                </a:solidFill>
              </a:rPr>
              <a:t>НЕ КОНТУРНОЕ ЧЕРПАНИЕ В ДОПУСТИМОМ ПЕРЕБОРЕ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31707" y="2806646"/>
            <a:ext cx="3014420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Заметьте «зеленый» материал, включенный справа после понижения дна ниже проектного шаблона...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129</a:t>
            </a:fld>
            <a:endParaRPr lang="ru-RU"/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4235685" y="3228109"/>
            <a:ext cx="1596022" cy="27709"/>
          </a:xfrm>
          <a:prstGeom prst="straightConnector1">
            <a:avLst/>
          </a:prstGeom>
          <a:ln>
            <a:solidFill>
              <a:srgbClr val="078F0D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2466109" y="3433917"/>
            <a:ext cx="3359435" cy="2242452"/>
          </a:xfrm>
          <a:prstGeom prst="straightConnector1">
            <a:avLst/>
          </a:prstGeom>
          <a:ln>
            <a:solidFill>
              <a:srgbClr val="078F0D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3182" y="0"/>
            <a:ext cx="8970818" cy="1011382"/>
          </a:xfrm>
        </p:spPr>
        <p:txBody>
          <a:bodyPr>
            <a:normAutofit/>
          </a:bodyPr>
          <a:lstStyle/>
          <a:p>
            <a:pPr algn="l" rtl="0" eaLnBrk="1" hangingPunct="1"/>
            <a:r>
              <a:rPr lang="ru-RU" b="0" i="0" u="none" baseline="0"/>
              <a:t>Contour или Non-Contour</a:t>
            </a:r>
          </a:p>
        </p:txBody>
      </p:sp>
    </p:spTree>
    <p:extLst>
      <p:ext uri="{BB962C8B-B14F-4D97-AF65-F5344CB8AC3E}">
        <p14:creationId xmlns:p14="http://schemas.microsoft.com/office/powerpoint/2010/main" val="26226113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ПОПЕРЕЧНЫЕ СЕЧЕНИЯ И ОБЪЕМЫ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Быстрый гид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638800"/>
            <a:ext cx="8229600" cy="715963"/>
          </a:xfrm>
        </p:spPr>
        <p:txBody>
          <a:bodyPr>
            <a:normAutofit fontScale="92500"/>
          </a:bodyPr>
          <a:lstStyle/>
          <a:p>
            <a:pPr algn="l" rtl="0"/>
            <a:r>
              <a:rPr lang="ru-RU" sz="2400" b="1" i="0" u="none" baseline="0">
                <a:solidFill>
                  <a:schemeClr val="bg2"/>
                </a:solidFill>
              </a:rPr>
              <a:t>Вкладыш Съемки:  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Выберите метод, добавьте файлы данных, укажите офсет шаблона оплачиваемого перебора.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13</a:t>
            </a:fld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45957"/>
            <a:ext cx="7028329" cy="3848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0853006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4495800" cy="9144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Филадельфийский метод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idx="1"/>
          </p:nvPr>
        </p:nvSpPr>
        <p:spPr>
          <a:xfrm>
            <a:off x="370609" y="1822162"/>
            <a:ext cx="4544291" cy="2902527"/>
          </a:xfrm>
        </p:spPr>
        <p:txBody>
          <a:bodyPr>
            <a:normAutofit lnSpcReduction="10000"/>
          </a:bodyPr>
          <a:lstStyle/>
          <a:p>
            <a:pPr algn="l" rtl="0" eaLnBrk="1" hangingPunct="1"/>
            <a:r>
              <a:rPr lang="ru-RU" sz="2400" b="0" i="0" u="none" baseline="0">
                <a:solidFill>
                  <a:schemeClr val="bg2"/>
                </a:solidFill>
              </a:rPr>
              <a:t>Shoals Only:  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Включает материал перебора в расширении только если глубина на линии подошвы мельче проектной.</a:t>
            </a:r>
          </a:p>
          <a:p>
            <a:pPr algn="l" rtl="0" eaLnBrk="1" hangingPunct="1"/>
            <a:r>
              <a:rPr lang="ru-RU" sz="2400" b="0" i="0" u="none" baseline="0">
                <a:solidFill>
                  <a:schemeClr val="bg2"/>
                </a:solidFill>
              </a:rPr>
              <a:t>All:  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Включается весь материал допустимого перебора во врезке.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1676689"/>
            <a:ext cx="3553691" cy="4454236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  <p:sp>
        <p:nvSpPr>
          <p:cNvPr id="40968" name="Rectangle 5"/>
          <p:cNvSpPr>
            <a:spLocks noChangeArrowheads="1"/>
          </p:cNvSpPr>
          <p:nvPr/>
        </p:nvSpPr>
        <p:spPr bwMode="auto">
          <a:xfrm>
            <a:off x="5486238" y="4208413"/>
            <a:ext cx="2128161" cy="38450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74732" y="4592915"/>
            <a:ext cx="461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Мы не знаем, кто использует эту опцию.  Филадельфийский Дивизион ИК Армии США ее больше не использует.  Рекомендуем использовать опцию All (по умолчанию).</a:t>
            </a:r>
          </a:p>
        </p:txBody>
      </p:sp>
      <p:sp>
        <p:nvSpPr>
          <p:cNvPr id="3" name="Rectangle 2"/>
          <p:cNvSpPr/>
          <p:nvPr/>
        </p:nvSpPr>
        <p:spPr>
          <a:xfrm>
            <a:off x="304800" y="1256207"/>
            <a:ext cx="1762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Оплата материала у подошвы</a:t>
            </a:r>
          </a:p>
        </p:txBody>
      </p:sp>
    </p:spTree>
    <p:extLst>
      <p:ext uri="{BB962C8B-B14F-4D97-AF65-F5344CB8AC3E}">
        <p14:creationId xmlns:p14="http://schemas.microsoft.com/office/powerpoint/2010/main" val="2169312037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29491" y="1274618"/>
            <a:ext cx="5798126" cy="5129811"/>
            <a:chOff x="292053" y="1108362"/>
            <a:chExt cx="6060255" cy="5296067"/>
          </a:xfrm>
        </p:grpSpPr>
        <p:pic>
          <p:nvPicPr>
            <p:cNvPr id="4" name="Picture 6" descr="Philly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2053" y="1108362"/>
              <a:ext cx="6060255" cy="2587592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5290906" y="3338798"/>
              <a:ext cx="720297" cy="38130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rtl="0">
                <a:spcBef>
                  <a:spcPct val="50000"/>
                </a:spcBef>
                <a:defRPr/>
              </a:pPr>
              <a:r>
                <a:rPr lang="ru-RU" sz="1800" b="1" i="0" u="none" baseline="0" dirty="0">
                  <a:solidFill>
                    <a:srgbClr val="FF0000"/>
                  </a:solidFill>
                  <a:latin typeface="Verdana" pitchFamily="34" charset="0"/>
                </a:rPr>
                <a:t>ALL</a:t>
              </a: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292053" y="3810620"/>
              <a:ext cx="6060255" cy="2593809"/>
              <a:chOff x="292053" y="3924900"/>
              <a:chExt cx="6060255" cy="2593809"/>
            </a:xfrm>
          </p:grpSpPr>
          <p:pic>
            <p:nvPicPr>
              <p:cNvPr id="5" name="Picture 7" descr="Philly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2053" y="3924900"/>
                <a:ext cx="6060255" cy="2593809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</p:pic>
          <p:sp>
            <p:nvSpPr>
              <p:cNvPr id="7" name="Text Box 9"/>
              <p:cNvSpPr txBox="1">
                <a:spLocks noChangeArrowheads="1"/>
              </p:cNvSpPr>
              <p:nvPr/>
            </p:nvSpPr>
            <p:spPr bwMode="auto">
              <a:xfrm>
                <a:off x="4537655" y="6164644"/>
                <a:ext cx="1780414" cy="302209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rtl="0">
                  <a:spcBef>
                    <a:spcPct val="50000"/>
                  </a:spcBef>
                  <a:defRPr/>
                </a:pPr>
                <a:r>
                  <a:rPr lang="ru-RU" sz="1800" b="1" i="0" u="none" baseline="0">
                    <a:solidFill>
                      <a:srgbClr val="FF0000"/>
                    </a:solidFill>
                    <a:latin typeface="Verdana" pitchFamily="34" charset="0"/>
                  </a:rPr>
                  <a:t>Shoals Only:</a:t>
                </a:r>
              </a:p>
            </p:txBody>
          </p:sp>
          <p:sp>
            <p:nvSpPr>
              <p:cNvPr id="8" name="AutoShape 10"/>
              <p:cNvSpPr>
                <a:spLocks noChangeArrowheads="1"/>
              </p:cNvSpPr>
              <p:nvPr/>
            </p:nvSpPr>
            <p:spPr bwMode="auto">
              <a:xfrm>
                <a:off x="5359385" y="5976254"/>
                <a:ext cx="273910" cy="125593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solidFill>
                <a:srgbClr val="FF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" name="AutoShape 11"/>
            <p:cNvSpPr>
              <a:spLocks noChangeArrowheads="1"/>
            </p:cNvSpPr>
            <p:nvPr/>
          </p:nvSpPr>
          <p:spPr bwMode="auto">
            <a:xfrm>
              <a:off x="5359385" y="3150409"/>
              <a:ext cx="273910" cy="125593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131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347472" y="240427"/>
            <a:ext cx="34467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sz="2800" b="0" i="0" u="none" baseline="0">
                <a:solidFill>
                  <a:schemeClr val="bg1"/>
                </a:solidFill>
              </a:rPr>
              <a:t>Филадельфийский метод</a:t>
            </a:r>
          </a:p>
        </p:txBody>
      </p:sp>
      <p:sp>
        <p:nvSpPr>
          <p:cNvPr id="13" name="Rectangle 3"/>
          <p:cNvSpPr>
            <a:spLocks noGrp="1" noChangeArrowheads="1"/>
          </p:cNvSpPr>
          <p:nvPr>
            <p:ph idx="1"/>
          </p:nvPr>
        </p:nvSpPr>
        <p:spPr>
          <a:xfrm>
            <a:off x="6500597" y="4141428"/>
            <a:ext cx="2504857" cy="2902527"/>
          </a:xfrm>
        </p:spPr>
        <p:txBody>
          <a:bodyPr>
            <a:normAutofit/>
          </a:bodyPr>
          <a:lstStyle/>
          <a:p>
            <a:pPr algn="l" rtl="0" eaLnBrk="1" hangingPunct="1"/>
            <a:r>
              <a:rPr lang="ru-RU" sz="1800" b="0" i="0" u="none" baseline="0">
                <a:solidFill>
                  <a:schemeClr val="bg2"/>
                </a:solidFill>
              </a:rPr>
              <a:t>Shoals Only:  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Включает материал перебора в расширении только если глубина на линии подошвы мельче проектной.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403616" y="1921271"/>
            <a:ext cx="26018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2"/>
                </a:solidFill>
              </a:rPr>
              <a:t>All: 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Включается весь материал допустимого перебора во врезке.</a:t>
            </a:r>
          </a:p>
        </p:txBody>
      </p:sp>
    </p:spTree>
    <p:extLst>
      <p:ext uri="{BB962C8B-B14F-4D97-AF65-F5344CB8AC3E}">
        <p14:creationId xmlns:p14="http://schemas.microsoft.com/office/powerpoint/2010/main" val="2365473722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shaw\Downloads\Left Channe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2268"/>
            <a:ext cx="9144000" cy="492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990600" y="3501609"/>
            <a:ext cx="304800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0"/>
            <a:r>
              <a:rPr lang="ru-RU" sz="1600" b="0" i="0" u="none" cap="none" spc="0" baseline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6" name="Rectangle 5"/>
          <p:cNvSpPr/>
          <p:nvPr/>
        </p:nvSpPr>
        <p:spPr>
          <a:xfrm>
            <a:off x="1828800" y="3501609"/>
            <a:ext cx="304800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0"/>
            <a:r>
              <a:rPr lang="ru-RU" sz="1600" b="0" i="0" u="none" baseline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2</a:t>
            </a:r>
            <a:endParaRPr lang="ru-RU" sz="16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48000" y="3495259"/>
            <a:ext cx="304800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0"/>
            <a:r>
              <a:rPr lang="ru-RU" sz="1600" b="0" i="0" u="none" baseline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3</a:t>
            </a:r>
            <a:endParaRPr lang="ru-RU" sz="16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57600" y="3495259"/>
            <a:ext cx="304800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0"/>
            <a:r>
              <a:rPr lang="ru-RU" sz="1600" b="0" i="0" u="none" baseline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sz="16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267200" y="3501609"/>
            <a:ext cx="304800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0"/>
            <a:r>
              <a:rPr lang="ru-RU" sz="1600" b="0" i="0" u="none" baseline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5</a:t>
            </a:r>
            <a:endParaRPr lang="ru-RU" sz="16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867400" y="3495259"/>
            <a:ext cx="304800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0"/>
            <a:r>
              <a:rPr lang="ru-RU" sz="1600" b="1" i="0" u="none" baseline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</a:rPr>
              <a:t>6</a:t>
            </a:r>
            <a:endParaRPr lang="ru-RU" sz="16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9100" y="2607390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Желтый = Удалено в </a:t>
            </a:r>
            <a:r>
              <a:rPr lang="ru-RU" sz="1400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Допустимом</a:t>
            </a:r>
          </a:p>
          <a:p>
            <a:pPr algn="l" rtl="0"/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  </a:t>
            </a:r>
            <a:r>
              <a:rPr lang="ru-RU" sz="1400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Переборе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9100" y="2984104"/>
            <a:ext cx="4038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Синий = 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Infill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(заполнение)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19100" y="2607390"/>
            <a:ext cx="3238500" cy="74604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657600" y="2876382"/>
            <a:ext cx="5143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Равно Суммарному Оплачиваемому Удаленному Материалу в Допустимом Переборе</a:t>
            </a: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657600" y="2953326"/>
            <a:ext cx="4953000" cy="3693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400"/>
          </a:p>
        </p:txBody>
      </p:sp>
      <p:sp>
        <p:nvSpPr>
          <p:cNvPr id="15" name="TextBox 14"/>
          <p:cNvSpPr txBox="1"/>
          <p:nvPr/>
        </p:nvSpPr>
        <p:spPr>
          <a:xfrm>
            <a:off x="1600200" y="4702890"/>
            <a:ext cx="5486400" cy="12772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rtl="0"/>
            <a:r>
              <a:rPr lang="ru-RU" sz="700" b="0" i="0" u="none" baseline="0" dirty="0"/>
              <a:t>Итоговые объемы дноуглубления</a:t>
            </a:r>
          </a:p>
          <a:p>
            <a:pPr algn="l" rtl="0"/>
            <a:r>
              <a:rPr lang="ru-RU" sz="700" b="0" i="0" u="none" baseline="0" dirty="0"/>
              <a:t>        ===========================</a:t>
            </a:r>
          </a:p>
          <a:p>
            <a:pPr algn="l" rtl="0"/>
            <a:r>
              <a:rPr lang="ru-RU" sz="700" b="0" i="0" u="none" baseline="0" dirty="0" err="1"/>
              <a:t>Materials</a:t>
            </a:r>
            <a:r>
              <a:rPr lang="ru-RU" sz="700" b="0" i="0" u="none" baseline="0" dirty="0"/>
              <a:t>                                     </a:t>
            </a:r>
            <a:r>
              <a:rPr lang="ru-RU" sz="700" b="0" i="0" u="none" baseline="0" dirty="0" err="1"/>
              <a:t>Gross</a:t>
            </a:r>
            <a:r>
              <a:rPr lang="ru-RU" sz="700" b="0" i="0" u="none" baseline="0" dirty="0"/>
              <a:t> </a:t>
            </a:r>
            <a:r>
              <a:rPr lang="ru-RU" sz="700" b="0" i="0" u="none" baseline="0" dirty="0" err="1"/>
              <a:t>Material</a:t>
            </a:r>
            <a:r>
              <a:rPr lang="ru-RU" sz="700" b="0" i="0" u="none" baseline="0" dirty="0"/>
              <a:t>                </a:t>
            </a:r>
            <a:r>
              <a:rPr lang="ru-RU" sz="700" b="0" i="0" u="none" baseline="0" dirty="0" err="1"/>
              <a:t>Infill</a:t>
            </a:r>
            <a:r>
              <a:rPr lang="ru-RU" sz="700" b="0" i="0" u="none" baseline="0" dirty="0"/>
              <a:t>          </a:t>
            </a:r>
            <a:r>
              <a:rPr lang="ru-RU" sz="700" b="0" i="0" u="none" baseline="0" dirty="0" err="1"/>
              <a:t>Net</a:t>
            </a:r>
            <a:r>
              <a:rPr lang="ru-RU" sz="700" b="0" i="0" u="none" baseline="0" dirty="0"/>
              <a:t> </a:t>
            </a:r>
            <a:r>
              <a:rPr lang="ru-RU" sz="700" b="0" i="0" u="none" baseline="0" dirty="0" err="1"/>
              <a:t>Material</a:t>
            </a:r>
            <a:endParaRPr lang="ru-RU" sz="700" b="0" i="0" u="none" baseline="0" dirty="0"/>
          </a:p>
          <a:p>
            <a:pPr algn="l" rtl="0"/>
            <a:r>
              <a:rPr lang="ru-RU" sz="700" b="0" i="0" u="none" baseline="0" dirty="0"/>
              <a:t> Общий оплачиваемый объем материала до проектной отметки .....                      2892.0                     313.5                  2578.5</a:t>
            </a:r>
          </a:p>
          <a:p>
            <a:pPr algn="l" rtl="0"/>
            <a:r>
              <a:rPr lang="ru-RU" sz="700" b="0" i="0" u="none" baseline="0" dirty="0"/>
              <a:t> Общий оплачиваемый объем в допустимом переборе .....                     8933.8                   2648.7                  6285.1</a:t>
            </a:r>
          </a:p>
          <a:p>
            <a:pPr algn="l" rtl="0"/>
            <a:r>
              <a:rPr lang="ru-RU" sz="700" b="0" i="0" u="none" baseline="0" dirty="0"/>
              <a:t> Общий удаленный оплачиваемый материал ..................................                              11825.8                  2962.2                  8863.6</a:t>
            </a:r>
          </a:p>
          <a:p>
            <a:pPr algn="l" rtl="0"/>
            <a:r>
              <a:rPr lang="ru-RU" sz="700" b="0" i="0" u="none" baseline="0" dirty="0"/>
              <a:t> Всего Удалено ...............................                                 26582.0                  7497.4                19084.7</a:t>
            </a:r>
          </a:p>
          <a:p>
            <a:pPr algn="l" rtl="0"/>
            <a:r>
              <a:rPr lang="ru-RU" sz="700" b="0" i="0" u="none" baseline="0" dirty="0"/>
              <a:t> Общий материал, оставшийся выше проекта .                     548.7                                                   548.7</a:t>
            </a:r>
          </a:p>
          <a:p>
            <a:pPr algn="l" rtl="0"/>
            <a:r>
              <a:rPr lang="ru-RU" sz="700" b="0" i="0" u="none" baseline="0" dirty="0"/>
              <a:t> Общий материал допустимого перебора .................                        14756.2                  4535.2                10221.0</a:t>
            </a:r>
          </a:p>
          <a:p>
            <a:pPr algn="l" rtl="0"/>
            <a:r>
              <a:rPr lang="ru-RU" sz="700" b="0" i="0" u="none" baseline="0" dirty="0"/>
              <a:t> Общий материал заполнения (</a:t>
            </a:r>
            <a:r>
              <a:rPr lang="ru-RU" sz="700" b="0" i="0" u="none" baseline="0" dirty="0" err="1"/>
              <a:t>infill</a:t>
            </a:r>
            <a:r>
              <a:rPr lang="ru-RU" sz="700" b="0" i="0" u="none" baseline="0" dirty="0"/>
              <a:t>) ...............                                                                   7497.4                      </a:t>
            </a:r>
          </a:p>
          <a:p>
            <a:endParaRPr lang="ru-RU" sz="700" dirty="0"/>
          </a:p>
        </p:txBody>
      </p:sp>
      <p:sp>
        <p:nvSpPr>
          <p:cNvPr id="16" name="Rectangle 15"/>
          <p:cNvSpPr/>
          <p:nvPr/>
        </p:nvSpPr>
        <p:spPr>
          <a:xfrm>
            <a:off x="1600200" y="4702890"/>
            <a:ext cx="5566954" cy="1524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7" name="Rectangle 16"/>
          <p:cNvSpPr/>
          <p:nvPr/>
        </p:nvSpPr>
        <p:spPr>
          <a:xfrm>
            <a:off x="1676400" y="5236290"/>
            <a:ext cx="2362200" cy="114300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cxnSp>
        <p:nvCxnSpPr>
          <p:cNvPr id="19" name="Straight Arrow Connector 18"/>
          <p:cNvCxnSpPr/>
          <p:nvPr/>
        </p:nvCxnSpPr>
        <p:spPr>
          <a:xfrm flipH="1" flipV="1">
            <a:off x="1143000" y="4017090"/>
            <a:ext cx="2286000" cy="1219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1981200" y="4017090"/>
            <a:ext cx="1447800" cy="1219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3124200" y="4017090"/>
            <a:ext cx="304800" cy="1219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3429000" y="4017090"/>
            <a:ext cx="1028700" cy="1219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3429000" y="4017090"/>
            <a:ext cx="457200" cy="1219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3429000" y="4017090"/>
            <a:ext cx="2438400" cy="1219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228599" y="6226890"/>
            <a:ext cx="7069667" cy="541867"/>
            <a:chOff x="990599" y="5818960"/>
            <a:chExt cx="7069667" cy="541867"/>
          </a:xfrm>
        </p:grpSpPr>
        <p:sp>
          <p:nvSpPr>
            <p:cNvPr id="1029" name="TextBox 1028"/>
            <p:cNvSpPr txBox="1"/>
            <p:nvPr/>
          </p:nvSpPr>
          <p:spPr>
            <a:xfrm>
              <a:off x="990599" y="5837607"/>
              <a:ext cx="6858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400" b="0" i="0" u="none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Светло зеленый участок также включает суммарный оплачиваемый материал, удаленный в допустимом переборе </a:t>
              </a:r>
            </a:p>
          </p:txBody>
        </p:sp>
        <p:sp>
          <p:nvSpPr>
            <p:cNvPr id="1030" name="Rectangle 1029"/>
            <p:cNvSpPr/>
            <p:nvPr/>
          </p:nvSpPr>
          <p:spPr>
            <a:xfrm>
              <a:off x="990599" y="5818960"/>
              <a:ext cx="7069667" cy="49397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16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cxnSp>
        <p:nvCxnSpPr>
          <p:cNvPr id="1032" name="Straight Arrow Connector 1031"/>
          <p:cNvCxnSpPr/>
          <p:nvPr/>
        </p:nvCxnSpPr>
        <p:spPr>
          <a:xfrm>
            <a:off x="3429000" y="5236290"/>
            <a:ext cx="0" cy="12192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H="1" flipV="1">
            <a:off x="2590800" y="4017090"/>
            <a:ext cx="838200" cy="12192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3429000" y="4017090"/>
            <a:ext cx="1600200" cy="12192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228600" y="76632"/>
            <a:ext cx="774776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sz="3200" b="0" i="0" u="none" baseline="0" dirty="0">
                <a:solidFill>
                  <a:schemeClr val="bg1"/>
                </a:solidFill>
              </a:rPr>
              <a:t>Всего удалено в допустимом переборе </a:t>
            </a:r>
            <a:endParaRPr lang="ru-RU" sz="3200" b="0" i="0" u="none" baseline="0" dirty="0" smtClean="0">
              <a:solidFill>
                <a:schemeClr val="bg1"/>
              </a:solidFill>
            </a:endParaRPr>
          </a:p>
          <a:p>
            <a:pPr algn="l" rtl="0"/>
            <a:r>
              <a:rPr lang="ru-RU" sz="3200" b="0" i="0" u="none" baseline="0" dirty="0" smtClean="0">
                <a:solidFill>
                  <a:schemeClr val="bg1"/>
                </a:solidFill>
              </a:rPr>
              <a:t>(</a:t>
            </a:r>
            <a:r>
              <a:rPr lang="ru-RU" sz="3200" b="0" i="0" u="none" baseline="0" dirty="0" err="1">
                <a:solidFill>
                  <a:schemeClr val="bg1"/>
                </a:solidFill>
              </a:rPr>
              <a:t>gross</a:t>
            </a:r>
            <a:r>
              <a:rPr lang="ru-RU" sz="3200" b="0" i="0" u="none" baseline="0" dirty="0">
                <a:solidFill>
                  <a:schemeClr val="bg1"/>
                </a:solidFill>
              </a:rPr>
              <a:t> </a:t>
            </a:r>
            <a:r>
              <a:rPr lang="ru-RU" sz="3200" b="0" i="0" u="none" baseline="0" dirty="0" err="1">
                <a:solidFill>
                  <a:schemeClr val="bg1"/>
                </a:solidFill>
              </a:rPr>
              <a:t>overdepth</a:t>
            </a:r>
            <a:r>
              <a:rPr lang="ru-RU" sz="3200" b="0" i="0" u="none" baseline="0" dirty="0">
                <a:solidFill>
                  <a:schemeClr val="bg1"/>
                </a:solidFill>
              </a:rPr>
              <a:t> </a:t>
            </a:r>
            <a:r>
              <a:rPr lang="ru-RU" sz="3200" b="0" i="0" u="none" baseline="0" dirty="0" err="1">
                <a:solidFill>
                  <a:schemeClr val="bg1"/>
                </a:solidFill>
              </a:rPr>
              <a:t>removed</a:t>
            </a:r>
            <a:r>
              <a:rPr lang="ru-RU" sz="3200" b="0" i="0" u="none" baseline="0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07113002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03909"/>
            <a:ext cx="7239000" cy="838200"/>
          </a:xfrm>
        </p:spPr>
        <p:txBody>
          <a:bodyPr/>
          <a:lstStyle/>
          <a:p>
            <a:pPr algn="l" rtl="0"/>
            <a:r>
              <a:rPr lang="ru-RU" b="0" i="0" u="none" baseline="0"/>
              <a:t>А как насчет реального проекта?</a:t>
            </a:r>
          </a:p>
        </p:txBody>
      </p:sp>
      <p:sp>
        <p:nvSpPr>
          <p:cNvPr id="4" name="Rectangle 3"/>
          <p:cNvSpPr/>
          <p:nvPr/>
        </p:nvSpPr>
        <p:spPr>
          <a:xfrm>
            <a:off x="3619500" y="1867002"/>
            <a:ext cx="542290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6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Оба варианта отключены:</a:t>
            </a:r>
          </a:p>
          <a:p>
            <a:pPr algn="l" rtl="0"/>
            <a:r>
              <a:rPr lang="ru-RU" sz="600" b="0" i="0" u="none" baseline="0" dirty="0" err="1">
                <a:latin typeface="Courier New" pitchFamily="49" charset="0"/>
                <a:cs typeface="Courier New" pitchFamily="49" charset="0"/>
              </a:rPr>
              <a:t>Materials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                                   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         </a:t>
            </a:r>
            <a:r>
              <a:rPr lang="en-US" sz="600" b="0" i="0" u="none" baseline="0" dirty="0" smtClean="0">
                <a:latin typeface="Courier New" pitchFamily="49" charset="0"/>
                <a:cs typeface="Courier New" pitchFamily="49" charset="0"/>
              </a:rPr>
              <a:t>G</a:t>
            </a:r>
            <a:r>
              <a:rPr lang="ru-RU" sz="600" b="0" i="0" u="none" baseline="0" dirty="0" err="1" smtClean="0">
                <a:latin typeface="Courier New" pitchFamily="49" charset="0"/>
                <a:cs typeface="Courier New" pitchFamily="49" charset="0"/>
              </a:rPr>
              <a:t>ross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600" b="0" i="0" u="none" baseline="0" dirty="0" err="1">
                <a:latin typeface="Courier New" pitchFamily="49" charset="0"/>
                <a:cs typeface="Courier New" pitchFamily="49" charset="0"/>
              </a:rPr>
              <a:t>Material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600" b="0" i="0" u="none" baseline="0" dirty="0" err="1">
                <a:latin typeface="Courier New" pitchFamily="49" charset="0"/>
                <a:cs typeface="Courier New" pitchFamily="49" charset="0"/>
              </a:rPr>
              <a:t>Infill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   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ru-RU" sz="600" b="0" i="0" u="none" baseline="0" dirty="0" err="1">
                <a:latin typeface="Courier New" pitchFamily="49" charset="0"/>
                <a:cs typeface="Courier New" pitchFamily="49" charset="0"/>
              </a:rPr>
              <a:t>Net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600" b="0" i="0" u="none" baseline="0" dirty="0" err="1">
                <a:latin typeface="Courier New" pitchFamily="49" charset="0"/>
                <a:cs typeface="Courier New" pitchFamily="49" charset="0"/>
              </a:rPr>
              <a:t>Material</a:t>
            </a:r>
            <a:endParaRPr lang="ru-RU" sz="600" b="0" i="0" u="none" baseline="0" dirty="0"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оплачиваемый объем материала до проектной </a:t>
            </a:r>
            <a:r>
              <a:rPr lang="ru-RU" sz="600" b="0" i="0" u="none" baseline="0" dirty="0" err="1" smtClean="0">
                <a:latin typeface="Courier New" pitchFamily="49" charset="0"/>
                <a:cs typeface="Courier New" pitchFamily="49" charset="0"/>
              </a:rPr>
              <a:t>отм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        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5836.8         651.1        5185.7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оплачиваемый объем в допустимом переборе .....        2307.4          86.0        2221.4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удаленный оплачиваемый материал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................     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8144.2         737.2        7407.1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Всего Удалено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...............................</a:t>
            </a:r>
            <a:r>
              <a:rPr lang="en-US" sz="600" b="0" i="0" u="none" dirty="0" smtClean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      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9813.2        1764.6        8048.7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материал, оставшийся выше проекта .     </a:t>
            </a:r>
            <a:r>
              <a:rPr lang="en-US" sz="600" b="0" i="0" u="none" baseline="0" dirty="0" smtClean="0"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1981.9                      1981.9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материал допустимого перебора ................. 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    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1669.0        1027.4         641.6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материал заполнения (</a:t>
            </a:r>
            <a:r>
              <a:rPr lang="ru-RU" sz="600" b="0" i="0" u="none" baseline="0" dirty="0" err="1">
                <a:latin typeface="Courier New" pitchFamily="49" charset="0"/>
                <a:cs typeface="Courier New" pitchFamily="49" charset="0"/>
              </a:rPr>
              <a:t>infill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) ...............    </a:t>
            </a:r>
            <a:r>
              <a:rPr lang="en-US" sz="600" b="0" i="0" u="none" baseline="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                 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1764.6</a:t>
            </a:r>
            <a:r>
              <a:rPr lang="ru-RU" sz="6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 algn="l" rtl="0"/>
            <a:r>
              <a:rPr lang="ru-RU" sz="6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Оба варианта включены:</a:t>
            </a:r>
          </a:p>
          <a:p>
            <a:pPr algn="l" rtl="0"/>
            <a:r>
              <a:rPr lang="ru-RU" sz="600" b="1" i="0" u="none" baseline="0" dirty="0" err="1">
                <a:latin typeface="Courier New" pitchFamily="49" charset="0"/>
                <a:cs typeface="Courier New" pitchFamily="49" charset="0"/>
              </a:rPr>
              <a:t>Materials</a:t>
            </a:r>
            <a:r>
              <a:rPr lang="ru-RU" sz="600" b="1" i="0" u="none" baseline="0" dirty="0">
                <a:latin typeface="Courier New" pitchFamily="49" charset="0"/>
                <a:cs typeface="Courier New" pitchFamily="49" charset="0"/>
              </a:rPr>
              <a:t>                                  </a:t>
            </a:r>
            <a:r>
              <a:rPr lang="en-US" sz="600" b="1" i="0" u="none" baseline="0" dirty="0" smtClean="0">
                <a:latin typeface="Courier New" pitchFamily="49" charset="0"/>
                <a:cs typeface="Courier New" pitchFamily="49" charset="0"/>
              </a:rPr>
              <a:t>     </a:t>
            </a:r>
            <a:r>
              <a:rPr lang="ru-RU" sz="600" b="1" i="0" u="none" baseline="0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600" b="1" i="0" u="none" baseline="0" dirty="0" smtClean="0">
                <a:latin typeface="Courier New" pitchFamily="49" charset="0"/>
                <a:cs typeface="Courier New" pitchFamily="49" charset="0"/>
              </a:rPr>
              <a:t>     </a:t>
            </a:r>
            <a:r>
              <a:rPr lang="ru-RU" sz="600" b="1" i="0" u="none" baseline="0" dirty="0" err="1" smtClean="0">
                <a:latin typeface="Courier New" pitchFamily="49" charset="0"/>
                <a:cs typeface="Courier New" pitchFamily="49" charset="0"/>
              </a:rPr>
              <a:t>Gross</a:t>
            </a:r>
            <a:r>
              <a:rPr lang="ru-RU" sz="600" b="1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600" b="1" i="0" u="none" baseline="0" dirty="0" err="1">
                <a:latin typeface="Courier New" pitchFamily="49" charset="0"/>
                <a:cs typeface="Courier New" pitchFamily="49" charset="0"/>
              </a:rPr>
              <a:t>Material</a:t>
            </a:r>
            <a:r>
              <a:rPr lang="ru-RU" sz="600" b="1" i="0" u="none" baseline="0" dirty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600" b="1" i="0" u="none" baseline="0" dirty="0" smtClean="0">
                <a:latin typeface="Courier New" pitchFamily="49" charset="0"/>
                <a:cs typeface="Courier New" pitchFamily="49" charset="0"/>
              </a:rPr>
              <a:t>In</a:t>
            </a:r>
            <a:r>
              <a:rPr lang="ru-RU" sz="600" b="1" i="0" u="none" baseline="0" dirty="0" err="1" smtClean="0">
                <a:latin typeface="Courier New" pitchFamily="49" charset="0"/>
                <a:cs typeface="Courier New" pitchFamily="49" charset="0"/>
              </a:rPr>
              <a:t>fill</a:t>
            </a:r>
            <a:r>
              <a:rPr lang="ru-RU" sz="600" b="1" i="0" u="none" baseline="0" dirty="0" smtClean="0">
                <a:latin typeface="Courier New" pitchFamily="49" charset="0"/>
                <a:cs typeface="Courier New" pitchFamily="49" charset="0"/>
              </a:rPr>
              <a:t>       </a:t>
            </a:r>
            <a:r>
              <a:rPr lang="ru-RU" sz="600" b="1" i="0" u="none" baseline="0" dirty="0" err="1">
                <a:latin typeface="Courier New" pitchFamily="49" charset="0"/>
                <a:cs typeface="Courier New" pitchFamily="49" charset="0"/>
              </a:rPr>
              <a:t>Net</a:t>
            </a:r>
            <a:r>
              <a:rPr lang="ru-RU" sz="6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600" b="1" i="0" u="none" baseline="0" dirty="0" err="1">
                <a:latin typeface="Courier New" pitchFamily="49" charset="0"/>
                <a:cs typeface="Courier New" pitchFamily="49" charset="0"/>
              </a:rPr>
              <a:t>Material</a:t>
            </a:r>
            <a:endParaRPr lang="ru-RU" sz="600" b="1" i="0" u="none" baseline="0" dirty="0"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оплачиваемый объем материала до проектной </a:t>
            </a:r>
            <a:r>
              <a:rPr lang="ru-RU" sz="600" b="0" i="0" u="none" baseline="0" dirty="0" err="1" smtClean="0">
                <a:latin typeface="Courier New" pitchFamily="49" charset="0"/>
                <a:cs typeface="Courier New" pitchFamily="49" charset="0"/>
              </a:rPr>
              <a:t>отм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.....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5836.8         588.9        5247.9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оплачиваемый объем в допустимом переборе .....        1657.7          16.5        1641.3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удаленный оплачиваемый материал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..............       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7494.5         605.3        6889.2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Всего Удалено ...............................       </a:t>
            </a:r>
            <a:r>
              <a:rPr lang="en-US" sz="600" b="0" i="0" u="none" baseline="0" dirty="0" smtClean="0">
                <a:latin typeface="Courier New" pitchFamily="49" charset="0"/>
                <a:cs typeface="Courier New" pitchFamily="49" charset="0"/>
              </a:rPr>
              <a:t>      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8920.6         606.4        8314.2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материал, оставшийся выше проекта .        </a:t>
            </a:r>
            <a:r>
              <a:rPr lang="en-US" sz="600" b="0" i="0" u="none" baseline="0" dirty="0" smtClean="0"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1919.6                     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1919.6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материал допустимого перебора .................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1426.1           1.1        1425.0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материал заполнения (</a:t>
            </a:r>
            <a:r>
              <a:rPr lang="ru-RU" sz="600" b="0" i="0" u="none" baseline="0" dirty="0" err="1">
                <a:latin typeface="Courier New" pitchFamily="49" charset="0"/>
                <a:cs typeface="Courier New" pitchFamily="49" charset="0"/>
              </a:rPr>
              <a:t>infill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) ...............  </a:t>
            </a:r>
            <a:r>
              <a:rPr lang="en-US" sz="600" b="0" i="0" u="none" baseline="0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                   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606.4</a:t>
            </a:r>
            <a:r>
              <a:rPr lang="ru-RU" sz="6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 algn="l" rtl="0"/>
            <a:r>
              <a:rPr lang="ru-RU" sz="600" b="1" i="0" u="none" baseline="0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600" b="1" i="0" u="none" baseline="0" dirty="0" err="1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SideSlope</a:t>
            </a:r>
            <a:r>
              <a:rPr lang="ru-RU" sz="6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ru-RU" sz="600" b="1" i="0" u="none" baseline="0" dirty="0" err="1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On</a:t>
            </a:r>
            <a:r>
              <a:rPr lang="ru-RU" sz="6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, DBL </a:t>
            </a:r>
            <a:r>
              <a:rPr lang="ru-RU" sz="600" b="1" i="0" u="none" baseline="0" dirty="0" err="1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Limit</a:t>
            </a:r>
            <a:r>
              <a:rPr lang="ru-RU" sz="6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ru-RU" sz="600" b="1" i="0" u="none" baseline="0" dirty="0" err="1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Off</a:t>
            </a:r>
            <a:endParaRPr lang="ru-RU" sz="600" b="1" i="0" u="none" baseline="0" dirty="0">
              <a:solidFill>
                <a:schemeClr val="bg2"/>
              </a:solidFill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6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600" b="1" i="0" u="none" baseline="0" dirty="0" err="1">
                <a:latin typeface="Courier New" pitchFamily="49" charset="0"/>
                <a:cs typeface="Courier New" pitchFamily="49" charset="0"/>
              </a:rPr>
              <a:t>Materials</a:t>
            </a:r>
            <a:r>
              <a:rPr lang="ru-RU" sz="600" b="1" i="0" u="none" baseline="0" dirty="0">
                <a:latin typeface="Courier New" pitchFamily="49" charset="0"/>
                <a:cs typeface="Courier New" pitchFamily="49" charset="0"/>
              </a:rPr>
              <a:t>                                     </a:t>
            </a:r>
            <a:r>
              <a:rPr lang="en-US" sz="600" b="1" i="0" u="none" baseline="0" dirty="0" smtClean="0">
                <a:latin typeface="Courier New" pitchFamily="49" charset="0"/>
                <a:cs typeface="Courier New" pitchFamily="49" charset="0"/>
              </a:rPr>
              <a:t>         </a:t>
            </a:r>
            <a:r>
              <a:rPr lang="ru-RU" sz="600" b="1" i="0" u="none" baseline="0" dirty="0" err="1" smtClean="0">
                <a:latin typeface="Courier New" pitchFamily="49" charset="0"/>
                <a:cs typeface="Courier New" pitchFamily="49" charset="0"/>
              </a:rPr>
              <a:t>Gross</a:t>
            </a:r>
            <a:r>
              <a:rPr lang="ru-RU" sz="600" b="1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600" b="1" i="0" u="none" baseline="0" dirty="0" err="1">
                <a:latin typeface="Courier New" pitchFamily="49" charset="0"/>
                <a:cs typeface="Courier New" pitchFamily="49" charset="0"/>
              </a:rPr>
              <a:t>Material</a:t>
            </a:r>
            <a:r>
              <a:rPr lang="ru-RU" sz="600" b="1" i="0" u="none" baseline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600" b="1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600" b="1" i="0" u="none" baseline="0" dirty="0" err="1" smtClean="0">
                <a:latin typeface="Courier New" pitchFamily="49" charset="0"/>
                <a:cs typeface="Courier New" pitchFamily="49" charset="0"/>
              </a:rPr>
              <a:t>Infill</a:t>
            </a:r>
            <a:r>
              <a:rPr lang="ru-RU" sz="600" b="1" i="0" u="none" baseline="0" dirty="0" smtClean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ru-RU" sz="600" b="1" i="0" u="none" baseline="0" dirty="0" err="1">
                <a:latin typeface="Courier New" pitchFamily="49" charset="0"/>
                <a:cs typeface="Courier New" pitchFamily="49" charset="0"/>
              </a:rPr>
              <a:t>Net</a:t>
            </a:r>
            <a:r>
              <a:rPr lang="ru-RU" sz="6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600" b="1" i="0" u="none" baseline="0" dirty="0" err="1">
                <a:latin typeface="Courier New" pitchFamily="49" charset="0"/>
                <a:cs typeface="Courier New" pitchFamily="49" charset="0"/>
              </a:rPr>
              <a:t>Material</a:t>
            </a:r>
            <a:endParaRPr lang="ru-RU" sz="600" b="1" i="0" u="none" baseline="0" dirty="0"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оплачиваемый объем материала до проектной отметки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.....5836.8        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651.1        5185.7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оплачиваемый объем в допустимом переборе .....        </a:t>
            </a:r>
            <a:r>
              <a:rPr lang="en-US" sz="600" b="0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1657.7         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16.5        1641.3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удаленный оплачиваемый материал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....................  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7494.5         667.6        6826.9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Всего Удалено ...............................      </a:t>
            </a:r>
            <a:r>
              <a:rPr lang="en-US" sz="600" b="0" i="0" u="none" baseline="0" dirty="0" smtClean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9163.5        1695.0        7468.5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материал, оставшийся выше проекта .       </a:t>
            </a:r>
            <a:r>
              <a:rPr lang="en-US" sz="600" b="0" i="0" u="none" baseline="0" dirty="0" smtClean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1981.9                      1981.9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материал допустимого перебора .................        1669.0        1027.4         641.6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материал заполнения (</a:t>
            </a:r>
            <a:r>
              <a:rPr lang="ru-RU" sz="600" b="0" i="0" u="none" baseline="0" dirty="0" err="1">
                <a:latin typeface="Courier New" pitchFamily="49" charset="0"/>
                <a:cs typeface="Courier New" pitchFamily="49" charset="0"/>
              </a:rPr>
              <a:t>infill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) ...............    </a:t>
            </a:r>
            <a:r>
              <a:rPr lang="en-US" sz="600" b="0" i="0" u="none" baseline="0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                 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1695.0</a:t>
            </a:r>
            <a:r>
              <a:rPr lang="ru-RU" sz="6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 algn="l" rtl="0"/>
            <a:r>
              <a:rPr lang="ru-RU" sz="6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600" b="1" i="0" u="none" baseline="0" dirty="0" err="1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SideSlope</a:t>
            </a:r>
            <a:r>
              <a:rPr lang="ru-RU" sz="6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ru-RU" sz="600" b="1" i="0" u="none" baseline="0" dirty="0" err="1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Off</a:t>
            </a:r>
            <a:r>
              <a:rPr lang="ru-RU" sz="6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, DBL </a:t>
            </a:r>
            <a:r>
              <a:rPr lang="ru-RU" sz="600" b="1" i="0" u="none" baseline="0" dirty="0" err="1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Limit</a:t>
            </a:r>
            <a:r>
              <a:rPr lang="ru-RU" sz="600" b="1" i="0" u="none" baseline="0" dirty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ru-RU" sz="600" b="1" i="0" u="none" baseline="0" dirty="0" err="1" smtClean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On</a:t>
            </a:r>
            <a:endParaRPr lang="ru-RU" sz="600" b="1" i="0" u="none" baseline="0" dirty="0" smtClean="0">
              <a:solidFill>
                <a:schemeClr val="bg2"/>
              </a:solidFill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600" b="1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600" b="1" i="0" u="none" baseline="0" dirty="0" err="1" smtClean="0">
                <a:latin typeface="Courier New" pitchFamily="49" charset="0"/>
                <a:cs typeface="Courier New" pitchFamily="49" charset="0"/>
              </a:rPr>
              <a:t>Materials</a:t>
            </a:r>
            <a:r>
              <a:rPr lang="ru-RU" sz="600" b="1" i="0" u="none" baseline="0" dirty="0" smtClean="0">
                <a:latin typeface="Courier New" pitchFamily="49" charset="0"/>
                <a:cs typeface="Courier New" pitchFamily="49" charset="0"/>
              </a:rPr>
              <a:t>                            </a:t>
            </a:r>
            <a:r>
              <a:rPr lang="en-US" sz="600" b="1" i="0" u="none" baseline="0" dirty="0" smtClean="0">
                <a:latin typeface="Courier New" pitchFamily="49" charset="0"/>
                <a:cs typeface="Courier New" pitchFamily="49" charset="0"/>
              </a:rPr>
              <a:t>         </a:t>
            </a:r>
            <a:r>
              <a:rPr lang="ru-RU" sz="600" b="1" i="0" u="none" baseline="0" dirty="0" smtClean="0">
                <a:latin typeface="Courier New" pitchFamily="49" charset="0"/>
                <a:cs typeface="Courier New" pitchFamily="49" charset="0"/>
              </a:rPr>
              <a:t>         </a:t>
            </a:r>
            <a:r>
              <a:rPr lang="ru-RU" sz="600" b="1" i="0" u="none" baseline="0" dirty="0" err="1" smtClean="0">
                <a:latin typeface="Courier New" pitchFamily="49" charset="0"/>
                <a:cs typeface="Courier New" pitchFamily="49" charset="0"/>
              </a:rPr>
              <a:t>Gross</a:t>
            </a:r>
            <a:r>
              <a:rPr lang="ru-RU" sz="600" b="1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600" b="1" i="0" u="none" baseline="0" dirty="0" err="1" smtClean="0">
                <a:latin typeface="Courier New" pitchFamily="49" charset="0"/>
                <a:cs typeface="Courier New" pitchFamily="49" charset="0"/>
              </a:rPr>
              <a:t>Material</a:t>
            </a:r>
            <a:r>
              <a:rPr lang="ru-RU" sz="600" b="1" i="0" u="none" baseline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ru-RU" sz="600" b="1" i="0" u="none" baseline="0" dirty="0" err="1" smtClean="0">
                <a:latin typeface="Courier New" pitchFamily="49" charset="0"/>
                <a:cs typeface="Courier New" pitchFamily="49" charset="0"/>
              </a:rPr>
              <a:t>Infill</a:t>
            </a:r>
            <a:r>
              <a:rPr lang="ru-RU" sz="600" b="1" i="0" u="none" baseline="0" dirty="0" smtClean="0">
                <a:latin typeface="Courier New" pitchFamily="49" charset="0"/>
                <a:cs typeface="Courier New" pitchFamily="49" charset="0"/>
              </a:rPr>
              <a:t>       </a:t>
            </a:r>
            <a:r>
              <a:rPr lang="ru-RU" sz="600" b="1" i="0" u="none" baseline="0" dirty="0" err="1" smtClean="0">
                <a:latin typeface="Courier New" pitchFamily="49" charset="0"/>
                <a:cs typeface="Courier New" pitchFamily="49" charset="0"/>
              </a:rPr>
              <a:t>Net</a:t>
            </a:r>
            <a:r>
              <a:rPr lang="ru-RU" sz="600" b="1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600" b="1" i="0" u="none" baseline="0" dirty="0" err="1" smtClean="0">
                <a:latin typeface="Courier New" pitchFamily="49" charset="0"/>
                <a:cs typeface="Courier New" pitchFamily="49" charset="0"/>
              </a:rPr>
              <a:t>Material</a:t>
            </a:r>
            <a:endParaRPr lang="ru-RU" sz="600" b="1" i="0" u="none" baseline="0" dirty="0" smtClean="0"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Общий оплачиваемый объем материала до проектной отметки .....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836.8        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588.9        5247.9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оплачиваемый объем в допустимом переборе .....        </a:t>
            </a:r>
            <a:r>
              <a:rPr lang="en-US" sz="600" b="0" i="0" u="none" baseline="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2307.4         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26.4        2281.0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удаленный оплачиваемый материал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...................    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8144.2         615.3        7529.0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Всего Удалено ...............................       </a:t>
            </a:r>
            <a:r>
              <a:rPr lang="en-US" sz="600" b="0" i="0" u="none" baseline="0" dirty="0" smtClean="0">
                <a:latin typeface="Courier New" pitchFamily="49" charset="0"/>
                <a:cs typeface="Courier New" pitchFamily="49" charset="0"/>
              </a:rPr>
              <a:t>        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9570.3         616.3        8954.0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материал, оставшийся выше проекта .        </a:t>
            </a:r>
            <a:r>
              <a:rPr lang="en-US" sz="600" b="0" i="0" u="none" baseline="0" dirty="0" smtClean="0">
                <a:latin typeface="Courier New" pitchFamily="49" charset="0"/>
                <a:cs typeface="Courier New" pitchFamily="49" charset="0"/>
              </a:rPr>
              <a:t>            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1919.6                     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1919.6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материал допустимого перебора .................        1426.1           1.1        1425.0</a:t>
            </a:r>
          </a:p>
          <a:p>
            <a:pPr algn="l" rtl="0"/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 Общий материал заполнения (</a:t>
            </a:r>
            <a:r>
              <a:rPr lang="ru-RU" sz="600" b="0" i="0" u="none" baseline="0" dirty="0" err="1">
                <a:latin typeface="Courier New" pitchFamily="49" charset="0"/>
                <a:cs typeface="Courier New" pitchFamily="49" charset="0"/>
              </a:rPr>
              <a:t>infill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) ...............       </a:t>
            </a:r>
            <a:r>
              <a:rPr lang="en-US" sz="600" b="0" i="0" u="none" baseline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600" b="0" i="0" u="none" baseline="0" dirty="0" smtClean="0"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ru-RU" sz="600" b="0" i="0" u="none" baseline="0" dirty="0">
                <a:latin typeface="Courier New" pitchFamily="49" charset="0"/>
                <a:cs typeface="Courier New" pitchFamily="49" charset="0"/>
              </a:rPr>
              <a:t>616.3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35082" y="1129144"/>
            <a:ext cx="3484418" cy="1260765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200" b="1" i="0" u="none" baseline="0"/>
              <a:t>LOG FILE предварительной съемки:</a:t>
            </a:r>
            <a:r>
              <a:rPr lang="ru-RU" sz="1200" b="0" i="0" u="none" baseline="0"/>
              <a:t>	</a:t>
            </a:r>
            <a:r>
              <a:rPr lang="ru-RU" sz="1200" b="1" i="0" u="none" baseline="0"/>
              <a:t>AAA.LOG</a:t>
            </a:r>
          </a:p>
          <a:p>
            <a:pPr algn="l" rtl="0"/>
            <a:r>
              <a:rPr lang="ru-RU" sz="1200" b="1" i="0" u="none" baseline="0"/>
              <a:t>Файл исполнительной съемки:</a:t>
            </a:r>
            <a:r>
              <a:rPr lang="ru-RU" sz="1200" b="0" i="0" u="none" baseline="0"/>
              <a:t>	</a:t>
            </a:r>
            <a:r>
              <a:rPr lang="ru-RU" sz="1200" b="1" i="0" u="none" baseline="0"/>
              <a:t>ССС.LOG</a:t>
            </a:r>
          </a:p>
          <a:p>
            <a:pPr algn="l" rtl="0"/>
            <a:r>
              <a:rPr lang="ru-RU" sz="1200" b="1" i="0" u="none" baseline="0"/>
              <a:t>Допустимый Перебор:</a:t>
            </a:r>
            <a:r>
              <a:rPr lang="ru-RU" sz="1200" b="0" i="0" u="none" baseline="0"/>
              <a:t>	</a:t>
            </a:r>
            <a:r>
              <a:rPr lang="ru-RU" sz="1200" b="1" i="0" u="none" baseline="0"/>
              <a:t>1фут</a:t>
            </a:r>
          </a:p>
          <a:p>
            <a:pPr algn="l" rtl="0"/>
            <a:r>
              <a:rPr lang="ru-RU" sz="1200" b="1" i="0" u="none" baseline="0"/>
              <a:t>Метод</a:t>
            </a:r>
            <a:r>
              <a:rPr lang="ru-RU" sz="1200" b="0" i="0" u="none" baseline="0"/>
              <a:t>	</a:t>
            </a:r>
            <a:r>
              <a:rPr lang="ru-RU" sz="1200" b="1" i="0" u="none" baseline="0"/>
              <a:t>Philadelphia Post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52400" y="2514600"/>
            <a:ext cx="3467100" cy="2036618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200" b="1" i="0" u="none" baseline="0"/>
              <a:t>Различные варианты общего оплачиваемого удаленного материала (total pay removed)</a:t>
            </a:r>
          </a:p>
          <a:p>
            <a:pPr algn="l" rtl="0"/>
            <a:r>
              <a:rPr lang="ru-RU" sz="1200" b="1" i="0" u="sng" baseline="0"/>
              <a:t>Результаты Non-Contour     </a:t>
            </a:r>
          </a:p>
          <a:p>
            <a:pPr algn="l" rtl="0"/>
            <a:r>
              <a:rPr lang="ru-RU" sz="1200" b="1" i="0" u="none" baseline="0"/>
              <a:t>Оба варианта отключены:                   7,404cy</a:t>
            </a:r>
          </a:p>
          <a:p>
            <a:pPr algn="l" rtl="0"/>
            <a:r>
              <a:rPr lang="ru-RU" sz="1200" b="1" i="0" u="none" baseline="0"/>
              <a:t>Оба варианта включены:                    6.889</a:t>
            </a:r>
          </a:p>
          <a:p>
            <a:pPr algn="l" rtl="0"/>
            <a:r>
              <a:rPr lang="ru-RU" sz="1200" b="1" i="0" u="none" baseline="0"/>
              <a:t>Slope вкл, DBL выкл:  6.282</a:t>
            </a:r>
          </a:p>
          <a:p>
            <a:pPr algn="l" rtl="0"/>
            <a:r>
              <a:rPr lang="ru-RU" sz="1200" b="1" i="0" u="none" baseline="0"/>
              <a:t>Slope выкл, DBL вкл:  7.529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38991" y="4675909"/>
            <a:ext cx="3380509" cy="1953491"/>
          </a:xfrm>
          <a:prstGeom prst="round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6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что вероятность того, что два оператора получат одинаковые расчеты очень мала, если они не договорятся обо всех опциях.</a:t>
            </a:r>
          </a:p>
        </p:txBody>
      </p:sp>
    </p:spTree>
    <p:extLst>
      <p:ext uri="{BB962C8B-B14F-4D97-AF65-F5344CB8AC3E}">
        <p14:creationId xmlns:p14="http://schemas.microsoft.com/office/powerpoint/2010/main" val="3681468678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2385020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="" xmlns:a16="http://schemas.microsoft.com/office/drawing/2014/main" id="{D6B7FB05-029F-47F4-B69E-8B686CF734C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89C7C7E4-6956-4ECA-A781-FEE59D95018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itle 3">
            <a:extLst>
              <a:ext uri="{FF2B5EF4-FFF2-40B4-BE49-F238E27FC236}">
                <a16:creationId xmlns="" xmlns:a16="http://schemas.microsoft.com/office/drawing/2014/main" id="{3E0C9232-E121-42FC-BEA5-E7FC445F15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Практические примеры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A66E04CF-ABB5-4D8C-9895-4CF1472720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D09E205-190C-46F8-B3BA-51E832F99D6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879340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796528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Практический пример №1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TIN к LNW (Philadelphia):  Contour или Non-Contour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80109" y="4253482"/>
            <a:ext cx="4114800" cy="738664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материал до проектной отметки: 447,945cy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Допустимый перебор:        127,426cy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оплачиваемый объем:                           575,371cy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26528" y="4253482"/>
            <a:ext cx="4343400" cy="738664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материал до проектной отметки:   447,945cy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Допустимый перебор:         121,421cy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оплачиваемый объем:                            569,366cy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775723"/>
              </p:ext>
            </p:extLst>
          </p:nvPr>
        </p:nvGraphicFramePr>
        <p:xfrm>
          <a:off x="180109" y="5084168"/>
          <a:ext cx="8608568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607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5324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0600">
                <a:tc>
                  <a:txBody>
                    <a:bodyPr/>
                    <a:lstStyle/>
                    <a:p>
                      <a:pPr algn="l" rtl="0"/>
                      <a:r>
                        <a:rPr lang="ru-RU" sz="2400" b="0" i="0" u="none" baseline="0"/>
                        <a:t>Прим: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Контурное и не контурное черпание влияет только на суммарный материал в допустимом переборе.  Контурное черпание приводит к меньшему объему материала в допустимом переборе.</a:t>
                      </a:r>
                      <a:endParaRPr lang="ru-RU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56077"/>
              </p:ext>
            </p:extLst>
          </p:nvPr>
        </p:nvGraphicFramePr>
        <p:xfrm>
          <a:off x="180109" y="1565580"/>
          <a:ext cx="4114800" cy="3672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WWW_Pre.XYZ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Philadelphia / откосы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1:  Non-Contour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672377"/>
              </p:ext>
            </p:extLst>
          </p:nvPr>
        </p:nvGraphicFramePr>
        <p:xfrm>
          <a:off x="4426528" y="1565580"/>
          <a:ext cx="4114800" cy="3672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WWW_Pre.XYZ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Philadelphia / откосы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1:  Contour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949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algn="l" rtl="0"/>
            <a:r>
              <a:rPr lang="ru-RU" b="0" i="0" u="none" baseline="0"/>
              <a:t>Практический пример №2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TIN к LNW (Philadelphia):  Откосы или врезки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4301698"/>
            <a:ext cx="4419600" cy="830997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1" i="0" u="none" baseline="0">
                <a:solidFill>
                  <a:schemeClr val="bg1"/>
                </a:solidFill>
              </a:rPr>
              <a:t>Суммарный материал до проектной отметки: 447,945cy</a:t>
            </a:r>
          </a:p>
          <a:p>
            <a:pPr algn="l" rtl="0"/>
            <a:r>
              <a:rPr lang="ru-RU" sz="1600" b="1" i="0" u="none" baseline="0">
                <a:solidFill>
                  <a:schemeClr val="bg1"/>
                </a:solidFill>
              </a:rPr>
              <a:t>Суммарный Допустимый перебор:        127,426cy</a:t>
            </a:r>
          </a:p>
          <a:p>
            <a:pPr algn="l" rtl="0"/>
            <a:r>
              <a:rPr lang="ru-RU" sz="1600" b="1" i="0" u="none" baseline="0">
                <a:solidFill>
                  <a:schemeClr val="bg1"/>
                </a:solidFill>
              </a:rPr>
              <a:t>Суммарный оплачиваемый объем:                           575,371cy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86300" y="4301697"/>
            <a:ext cx="4343400" cy="830997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1" i="0" u="none" baseline="0">
                <a:solidFill>
                  <a:schemeClr val="bg1"/>
                </a:solidFill>
              </a:rPr>
              <a:t>Суммарный материал до проектной отметки:   587,837cy</a:t>
            </a:r>
          </a:p>
          <a:p>
            <a:pPr algn="l" rtl="0"/>
            <a:r>
              <a:rPr lang="ru-RU" sz="1600" b="1" i="0" u="none" baseline="0">
                <a:solidFill>
                  <a:schemeClr val="bg1"/>
                </a:solidFill>
              </a:rPr>
              <a:t>Суммарный Допустимый перебор:         145,166cy</a:t>
            </a:r>
          </a:p>
          <a:p>
            <a:pPr algn="l" rtl="0"/>
            <a:r>
              <a:rPr lang="ru-RU" sz="1600" b="1" i="0" u="none" baseline="0">
                <a:solidFill>
                  <a:schemeClr val="bg1"/>
                </a:solidFill>
              </a:rPr>
              <a:t>Суммарный оплачиваемый объем:                            733,003cy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95176"/>
              </p:ext>
            </p:extLst>
          </p:nvPr>
        </p:nvGraphicFramePr>
        <p:xfrm>
          <a:off x="228600" y="5247640"/>
          <a:ext cx="55626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72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2400" b="0" i="0" u="none" baseline="0"/>
                        <a:t>Прим: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>
                          <a:solidFill>
                            <a:schemeClr val="tx1"/>
                          </a:solidFill>
                        </a:rPr>
                        <a:t>Если вы отметили </a:t>
                      </a:r>
                      <a:r>
                        <a:rPr lang="ru-RU" b="0" i="0" u="none" baseline="0">
                          <a:solidFill>
                            <a:schemeClr val="bg2"/>
                          </a:solidFill>
                        </a:rPr>
                        <a:t>Box Cut </a:t>
                      </a:r>
                      <a:r>
                        <a:rPr lang="ru-RU" b="0" i="0" u="none" baseline="0">
                          <a:solidFill>
                            <a:schemeClr val="tx1"/>
                          </a:solidFill>
                        </a:rPr>
                        <a:t>но не указали расширения влево и вправо, у Вас не будет материала во врезках!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800698"/>
              </p:ext>
            </p:extLst>
          </p:nvPr>
        </p:nvGraphicFramePr>
        <p:xfrm>
          <a:off x="228600" y="1590872"/>
          <a:ext cx="4114800" cy="318403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778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WWW_Pre.XYZ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778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WWW.LNW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3778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33778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3778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Philadelphia / откосы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33778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1:  Non-Contour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034622"/>
              </p:ext>
            </p:extLst>
          </p:nvPr>
        </p:nvGraphicFramePr>
        <p:xfrm>
          <a:off x="4686300" y="1590871"/>
          <a:ext cx="4114800" cy="3429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WWW_Pre.XYZ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WWW.LNW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Philadelphia / врезка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1:  Non-Contour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Врезка Слева / Врезка Справа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50 / 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692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91440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Практический пример №3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TIN к LNW (Philadelphia):  </a:t>
            </a:r>
            <a:r>
              <a:rPr lang="ru-RU" sz="2000" b="0" i="0" u="none" baseline="0"/>
              <a:t>Изменение глубины канала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01781" y="4253345"/>
            <a:ext cx="4114800" cy="738664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rgbClr val="FFFF00"/>
                </a:solidFill>
              </a:rPr>
              <a:t>Суммарный материал до проектной отметки: 447,945cy</a:t>
            </a:r>
          </a:p>
          <a:p>
            <a:pPr algn="l" rtl="0"/>
            <a:r>
              <a:rPr lang="ru-RU" sz="1400" b="1" i="0" u="none" baseline="0">
                <a:solidFill>
                  <a:srgbClr val="FFFF00"/>
                </a:solidFill>
              </a:rPr>
              <a:t>Суммарный Допустимый перебор:        127,426cy</a:t>
            </a:r>
          </a:p>
          <a:p>
            <a:pPr algn="l" rtl="0"/>
            <a:r>
              <a:rPr lang="ru-RU" sz="1400" b="1" i="0" u="none" baseline="0">
                <a:solidFill>
                  <a:srgbClr val="FFFF00"/>
                </a:solidFill>
              </a:rPr>
              <a:t>Суммарный оплачиваемый объем:                           575,371cy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45182" y="4253345"/>
            <a:ext cx="4043855" cy="738664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rgbClr val="FFFF00"/>
                </a:solidFill>
              </a:rPr>
              <a:t>Суммарный материал до проектной отметки:   714,060cy</a:t>
            </a:r>
            <a:endParaRPr lang="ru-RU" sz="1400" b="1" dirty="0">
              <a:solidFill>
                <a:srgbClr val="FFFF00"/>
              </a:solidFill>
            </a:endParaRPr>
          </a:p>
          <a:p>
            <a:pPr algn="l" rtl="0"/>
            <a:r>
              <a:rPr lang="ru-RU" sz="1400" b="1" i="0" u="none" baseline="0">
                <a:solidFill>
                  <a:srgbClr val="FFFF00"/>
                </a:solidFill>
              </a:rPr>
              <a:t>Суммарный Допустимый перебор:         146,115cy</a:t>
            </a:r>
          </a:p>
          <a:p>
            <a:pPr algn="l" rtl="0"/>
            <a:r>
              <a:rPr lang="ru-RU" sz="1400" b="1" i="0" u="none" baseline="0">
                <a:solidFill>
                  <a:srgbClr val="FFFF00"/>
                </a:solidFill>
              </a:rPr>
              <a:t>Суммарный оплачиваемый объем:                            860,175cy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474328"/>
              </p:ext>
            </p:extLst>
          </p:nvPr>
        </p:nvGraphicFramePr>
        <p:xfrm>
          <a:off x="401781" y="5188527"/>
          <a:ext cx="8387256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84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338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2400" b="0" i="0" u="none" baseline="0">
                          <a:solidFill>
                            <a:schemeClr val="bg1"/>
                          </a:solidFill>
                        </a:rPr>
                        <a:t>Прим: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>
                          <a:solidFill>
                            <a:schemeClr val="tx1"/>
                          </a:solidFill>
                        </a:rPr>
                        <a:t>Если вы изменяете глубину канала, МОДЕЛЬ TIN определяет точки новой бровки, используя исходные откосы. 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18982"/>
              </p:ext>
            </p:extLst>
          </p:nvPr>
        </p:nvGraphicFramePr>
        <p:xfrm>
          <a:off x="401781" y="1586345"/>
          <a:ext cx="4114800" cy="36372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WWW_Pre.XYZ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WWW.LNW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Глубина = 44 (проект)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Philadelphia / откосы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1:  Non-Contour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689126"/>
              </p:ext>
            </p:extLst>
          </p:nvPr>
        </p:nvGraphicFramePr>
        <p:xfrm>
          <a:off x="4745182" y="1586345"/>
          <a:ext cx="4114800" cy="3429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WWW_Pre.XYZ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WWW.LNW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Глубина = 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Philadelphia / откосы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1:  Non-Contour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66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90600"/>
          </a:xfrm>
        </p:spPr>
        <p:txBody>
          <a:bodyPr/>
          <a:lstStyle/>
          <a:p>
            <a:pPr algn="l" rtl="0"/>
            <a:r>
              <a:rPr lang="ru-RU" b="0" i="0" u="none" baseline="0"/>
              <a:t>Практический пример №4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TIN к LNW (Philadelphia):  МОДЕЛЬ TIN или ПСО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4495800"/>
            <a:ext cx="4114800" cy="738664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материал до проектной отметки: 447.945 cyd</a:t>
            </a:r>
            <a:endParaRPr lang="ru-RU" sz="1400" b="1" dirty="0">
              <a:solidFill>
                <a:schemeClr val="bg1"/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Допустимый перебор:        127.426 cyd</a:t>
            </a:r>
            <a:endParaRPr lang="ru-RU" sz="1400" b="1" dirty="0">
              <a:solidFill>
                <a:schemeClr val="bg1"/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оплачиваемый объем:                           575.371 cyd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00600" y="4495800"/>
            <a:ext cx="4114800" cy="738664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материал до проектной отметки:   451.686 cyd</a:t>
            </a:r>
            <a:endParaRPr lang="ru-RU" sz="1400" b="1" dirty="0">
              <a:solidFill>
                <a:schemeClr val="bg1"/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Допустимый перебор:         127.387 cyd</a:t>
            </a:r>
            <a:endParaRPr lang="ru-RU" sz="1400" b="1" dirty="0">
              <a:solidFill>
                <a:schemeClr val="bg1"/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оплачиваемый объем:                            579.073 cyd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524000" y="5486400"/>
            <a:ext cx="1905000" cy="914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600" b="1" i="0" u="none" baseline="0"/>
              <a:t>Загрузите файлы в МОДЕЛЬ TIN (XYZ, LNW)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657600" y="5486400"/>
            <a:ext cx="1905000" cy="914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600" b="1" i="0" u="none" baseline="0"/>
              <a:t>Экспортируйте данные в формате ALL в файл WWW.LOG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867400" y="5486400"/>
            <a:ext cx="1905000" cy="914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600" b="1" i="0" u="none" baseline="0"/>
              <a:t>Загрузите файл WWW.LOG в ПСО</a:t>
            </a:r>
          </a:p>
        </p:txBody>
      </p:sp>
      <p:cxnSp>
        <p:nvCxnSpPr>
          <p:cNvPr id="12" name="Straight Arrow Connector 11"/>
          <p:cNvCxnSpPr>
            <a:stCxn id="8" idx="3"/>
            <a:endCxn id="9" idx="1"/>
          </p:cNvCxnSpPr>
          <p:nvPr/>
        </p:nvCxnSpPr>
        <p:spPr>
          <a:xfrm>
            <a:off x="3429000" y="5943600"/>
            <a:ext cx="2286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9" idx="3"/>
            <a:endCxn id="10" idx="1"/>
          </p:cNvCxnSpPr>
          <p:nvPr/>
        </p:nvCxnSpPr>
        <p:spPr>
          <a:xfrm>
            <a:off x="5562600" y="5943600"/>
            <a:ext cx="3048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429000" y="6453664"/>
            <a:ext cx="2590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Помните как?</a:t>
            </a: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625560"/>
              </p:ext>
            </p:extLst>
          </p:nvPr>
        </p:nvGraphicFramePr>
        <p:xfrm>
          <a:off x="228600" y="1671320"/>
          <a:ext cx="4114800" cy="3672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WWW_Pre.XYZ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Philadelphia / откосы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1:  Non-Contour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233775"/>
              </p:ext>
            </p:extLst>
          </p:nvPr>
        </p:nvGraphicFramePr>
        <p:xfrm>
          <a:off x="4800600" y="1669732"/>
          <a:ext cx="4114800" cy="3672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ПСО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WWW.LOG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Philadelphia / откосы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1:  Non-Contour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4936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ПОПЕРЕЧНЫЕ СЕЧЕНИЯ И ОБЪЕМЫ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Быстрый гид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791200"/>
            <a:ext cx="8229600" cy="715963"/>
          </a:xfrm>
        </p:spPr>
        <p:txBody>
          <a:bodyPr>
            <a:normAutofit fontScale="77500" lnSpcReduction="20000"/>
          </a:bodyPr>
          <a:lstStyle/>
          <a:p>
            <a:pPr algn="l" rtl="0"/>
            <a:r>
              <a:rPr lang="ru-RU" sz="2400" b="1" i="0" u="none" baseline="0">
                <a:solidFill>
                  <a:schemeClr val="bg2"/>
                </a:solidFill>
              </a:rPr>
              <a:t>Вкладыш Опции Графика:  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Дополнительные вкладыши для задания подписей графиков, рассмотрения данных и настроек для различных методов вычисления объемов.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14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86816"/>
            <a:ext cx="7628965" cy="4167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93981006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392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Практический пример №5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TIN к LNW (Philadelphia):  </a:t>
            </a:r>
            <a:r>
              <a:rPr lang="ru-RU" sz="2000" b="0" i="0" u="none" baseline="0"/>
              <a:t>Все данные XYZ или разрезы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4715470"/>
            <a:ext cx="4163291" cy="738664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материал до проектной отметки: 447.945 cyd</a:t>
            </a:r>
            <a:endParaRPr lang="ru-RU" sz="1400" b="1" dirty="0">
              <a:solidFill>
                <a:schemeClr val="bg1"/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Допустимый перебор:        127.426 cyd</a:t>
            </a:r>
            <a:endParaRPr lang="ru-RU" sz="1400" b="1" dirty="0">
              <a:solidFill>
                <a:schemeClr val="bg1"/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оплачиваемый объем:                           575.371 cyd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00600" y="4724400"/>
            <a:ext cx="4010891" cy="738664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материал до проектной отметки:   447.761 cyd</a:t>
            </a:r>
            <a:endParaRPr lang="ru-RU" sz="1400" b="1" dirty="0">
              <a:solidFill>
                <a:schemeClr val="bg1"/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Допустимый перебор:         127.448 cyd</a:t>
            </a:r>
            <a:endParaRPr lang="ru-RU" sz="1400" b="1" dirty="0">
              <a:solidFill>
                <a:schemeClr val="bg1"/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оплачиваемый объем:                            575.209 cyd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8600" y="5934670"/>
            <a:ext cx="4163291" cy="738664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материал до проектной отметки:   451.686 cyd</a:t>
            </a:r>
            <a:endParaRPr lang="ru-RU" sz="1400" b="1" dirty="0">
              <a:solidFill>
                <a:schemeClr val="bg1"/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Допустимый перебор:         127.387 cyd</a:t>
            </a:r>
            <a:endParaRPr lang="ru-RU" sz="1400" b="1" dirty="0">
              <a:solidFill>
                <a:schemeClr val="bg1"/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оплачиваемый объем:                            579.073 cyd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4343400"/>
            <a:ext cx="2590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TIN с XYZ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8600" y="5629870"/>
            <a:ext cx="2590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ПСО с LOG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38800" y="4419600"/>
            <a:ext cx="2590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TIN с LOG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8600" y="1143000"/>
            <a:ext cx="840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Все результаты близки?  НЕТ!  НЕТ!  НЕТ!  НЕТ!  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798010"/>
              </p:ext>
            </p:extLst>
          </p:nvPr>
        </p:nvGraphicFramePr>
        <p:xfrm>
          <a:off x="277091" y="1664117"/>
          <a:ext cx="41148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WWW_Pre.XYZ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Philadelphia / откосы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1:  Non-Contour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531315"/>
              </p:ext>
            </p:extLst>
          </p:nvPr>
        </p:nvGraphicFramePr>
        <p:xfrm>
          <a:off x="4696691" y="1664117"/>
          <a:ext cx="41148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WWW.LOG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Макс. Длина Стороны Тр-ка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175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Philadelphia / откосы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1:  Non-Contour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868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  <p:bldP spid="16" grpId="0"/>
      <p:bldP spid="17" grpId="0"/>
      <p:bldP spid="18" grpId="0"/>
      <p:bldP spid="19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839200" cy="1143000"/>
          </a:xfrm>
        </p:spPr>
        <p:txBody>
          <a:bodyPr/>
          <a:lstStyle/>
          <a:p>
            <a:pPr algn="l" rtl="0"/>
            <a:r>
              <a:rPr lang="ru-RU" sz="3600" b="0" i="0" u="none" baseline="0"/>
              <a:t>Практический пример №6:</a:t>
            </a:r>
            <a:r>
              <a:rPr lang="ru-RU" sz="2000"/>
              <a:t/>
            </a:r>
            <a:br>
              <a:rPr lang="ru-RU" sz="2000"/>
            </a:br>
            <a:r>
              <a:rPr lang="ru-RU" sz="2000" b="0" i="0" u="none" baseline="0"/>
              <a:t>Предварительная съемка и исполнительная</a:t>
            </a:r>
            <a:endParaRPr lang="ru-RU" sz="2400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007257"/>
              </p:ext>
            </p:extLst>
          </p:nvPr>
        </p:nvGraphicFramePr>
        <p:xfrm>
          <a:off x="4800600" y="1856740"/>
          <a:ext cx="4094019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796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2600">
                <a:tc>
                  <a:txBody>
                    <a:bodyPr/>
                    <a:lstStyle/>
                    <a:p>
                      <a:pPr algn="l" rtl="0"/>
                      <a:r>
                        <a:rPr lang="ru-RU" sz="2000" b="0" i="0" u="none" baseline="0"/>
                        <a:t>Прим: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>
                          <a:solidFill>
                            <a:schemeClr val="tx1"/>
                          </a:solidFill>
                        </a:rPr>
                        <a:t>Данные предварительной съемки всегда вводятся как Input File, а исполнительной - как Additional File.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04800" y="4323080"/>
            <a:ext cx="8472055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Итоговые объемы дноуглубления</a:t>
            </a:r>
          </a:p>
          <a:p>
            <a:pPr algn="just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==========================</a:t>
            </a:r>
          </a:p>
          <a:p>
            <a:pPr algn="just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Materials                                     Gross Material                Infill          Net Material</a:t>
            </a:r>
          </a:p>
          <a:p>
            <a:pPr algn="just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Total Pay Removed to Project Depth              155766.9             0.0        155766.9</a:t>
            </a:r>
          </a:p>
          <a:p>
            <a:pPr algn="just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Total Pay Removed in Overdepth                   11256.2             0.0         11256.2</a:t>
            </a:r>
          </a:p>
          <a:p>
            <a:pPr algn="just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Total Pay Removed                               167023.0             0.0        167023.0</a:t>
            </a:r>
          </a:p>
          <a:p>
            <a:pPr algn="just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Total Removed                                   175858.0             0.0        175858.0</a:t>
            </a:r>
          </a:p>
          <a:p>
            <a:pPr algn="just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Total Remaining Above Project Depth             292178.5                        292178.5</a:t>
            </a:r>
          </a:p>
          <a:p>
            <a:pPr algn="just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Total Overdredged Material                        8834.9             0.0          8834.9</a:t>
            </a:r>
          </a:p>
          <a:p>
            <a:pPr algn="just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Total Infill Material                                                0.0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783367"/>
              </p:ext>
            </p:extLst>
          </p:nvPr>
        </p:nvGraphicFramePr>
        <p:xfrm>
          <a:off x="304800" y="1249680"/>
          <a:ext cx="4114800" cy="29667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WWW_Pre.XYZ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Additional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WWW_Post.XYZ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Philadelphia / откосы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1:  Non-Contour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526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noFill/>
          <a:ln w="57150">
            <a:noFill/>
          </a:ln>
        </p:spPr>
        <p:txBody>
          <a:bodyPr/>
          <a:lstStyle/>
          <a:p>
            <a:pPr algn="l" rtl="0"/>
            <a:r>
              <a:rPr lang="ru-RU" sz="4000" b="0" i="0" u="none" baseline="0"/>
              <a:t>МЕТОДЫ ВЫЧИСЛЕНИЯ ОБЪЕМОВ В TIN MODEL</a:t>
            </a: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 b="0" i="0" u="none" baseline="0"/>
              <a:t>Тест</a:t>
            </a:r>
          </a:p>
        </p:txBody>
      </p:sp>
    </p:spTree>
    <p:extLst>
      <p:ext uri="{BB962C8B-B14F-4D97-AF65-F5344CB8AC3E}">
        <p14:creationId xmlns:p14="http://schemas.microsoft.com/office/powerpoint/2010/main" val="543089036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noFill/>
          </a:ln>
        </p:spPr>
        <p:txBody>
          <a:bodyPr/>
          <a:lstStyle/>
          <a:p>
            <a:pPr algn="l" rtl="0"/>
            <a:r>
              <a:rPr lang="ru-RU" b="0" i="0" u="none" baseline="0"/>
              <a:t>  Вопрос №1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9600" y="1600200"/>
            <a:ext cx="7543800" cy="3416320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2400" b="1" i="0" u="none" baseline="0">
                <a:solidFill>
                  <a:schemeClr val="bg1"/>
                </a:solidFill>
              </a:rPr>
              <a:t>Однолучевая съемка была выполнена в резервуаре, и файлы отредактированных данных сохранены в файл каталога 222_Pre.LOG.</a:t>
            </a:r>
          </a:p>
          <a:p>
            <a:endParaRPr lang="ru-RU" sz="2400" b="1" dirty="0">
              <a:solidFill>
                <a:schemeClr val="bg1"/>
              </a:solidFill>
            </a:endParaRPr>
          </a:p>
          <a:p>
            <a:pPr algn="l" rtl="0"/>
            <a:r>
              <a:rPr lang="ru-RU" sz="2400" b="1" i="0" u="none" baseline="0">
                <a:solidFill>
                  <a:schemeClr val="bg1"/>
                </a:solidFill>
              </a:rPr>
              <a:t>Галсы съемки располагаются через 20 футов и глубины в режиме глубин (ось Z положительна вниз).</a:t>
            </a:r>
          </a:p>
          <a:p>
            <a:endParaRPr lang="ru-RU" sz="2400" b="1" dirty="0">
              <a:solidFill>
                <a:schemeClr val="bg1"/>
              </a:solidFill>
            </a:endParaRPr>
          </a:p>
          <a:p>
            <a:pPr algn="l" rtl="0"/>
            <a:r>
              <a:rPr lang="ru-RU" sz="2400" b="1" i="0" u="none" baseline="0">
                <a:solidFill>
                  <a:schemeClr val="bg1"/>
                </a:solidFill>
              </a:rPr>
              <a:t>Сколько воды содержится в резервуаре при уровне 5 футов ниже нуля карты?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0" y="5715000"/>
            <a:ext cx="1676400" cy="36933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0"/>
            <a:r>
              <a:rPr lang="ru-RU" b="0" i="0" u="none" baseline="0"/>
              <a:t>68.435 Куб Ярдов</a:t>
            </a:r>
          </a:p>
        </p:txBody>
      </p:sp>
    </p:spTree>
    <p:extLst>
      <p:ext uri="{BB962C8B-B14F-4D97-AF65-F5344CB8AC3E}">
        <p14:creationId xmlns:p14="http://schemas.microsoft.com/office/powerpoint/2010/main" val="307996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noFill/>
          </a:ln>
        </p:spPr>
        <p:txBody>
          <a:bodyPr/>
          <a:lstStyle/>
          <a:p>
            <a:pPr algn="l" rtl="0"/>
            <a:r>
              <a:rPr lang="ru-RU" b="0" i="0" u="none" baseline="0"/>
              <a:t>  Вопрос №2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0020" y="1524000"/>
            <a:ext cx="8229600" cy="1938992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Однолучевая съемка (файл 222_Pre.log) была выполнена (в режиме глубин) с галсами 10 футов.  Файл проекта канала (222.CHN) был создан.</a:t>
            </a:r>
          </a:p>
          <a:p>
            <a:endParaRPr lang="ru-RU" sz="2000" b="1" dirty="0">
              <a:solidFill>
                <a:schemeClr val="bg1"/>
              </a:solidFill>
            </a:endParaRPr>
          </a:p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Вычислите объем выше проекта и в допустимом переборе (не-контурное, 0.3ф) и приведите отчет по зонам канала.</a:t>
            </a:r>
          </a:p>
        </p:txBody>
      </p:sp>
      <p:sp>
        <p:nvSpPr>
          <p:cNvPr id="4" name="Rectangle 3"/>
          <p:cNvSpPr/>
          <p:nvPr/>
        </p:nvSpPr>
        <p:spPr>
          <a:xfrm>
            <a:off x="2133600" y="3534013"/>
            <a:ext cx="4572000" cy="33239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l" rtl="0"/>
            <a:r>
              <a:rPr lang="ru-RU" b="1" i="0" u="none" baseline="0"/>
              <a:t> </a:t>
            </a:r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Design      Overdepth   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                Cut         NoContour   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Zone            Volume      Volume      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----------------------------------------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1                    74971.6      1933.8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2                   102017.8      2147.3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3                    78319.0      1533.3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4                    22328.3       601.9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5                    89451.7      1612.8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6                    35488.3       823.3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Slope7               10452.7       512.4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Slope8               18331.5       808.3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Slope9               14020.1       552.6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Slope10              17642.6       664.7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Slope11               9501.4       398.1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----------------------------------------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Total               472525.0     11588.5</a:t>
            </a:r>
          </a:p>
        </p:txBody>
      </p:sp>
    </p:spTree>
    <p:extLst>
      <p:ext uri="{BB962C8B-B14F-4D97-AF65-F5344CB8AC3E}">
        <p14:creationId xmlns:p14="http://schemas.microsoft.com/office/powerpoint/2010/main" val="71381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noFill/>
          </a:ln>
        </p:spPr>
        <p:txBody>
          <a:bodyPr/>
          <a:lstStyle/>
          <a:p>
            <a:pPr algn="l" rtl="0"/>
            <a:r>
              <a:rPr lang="ru-RU" b="0" i="0" u="none" baseline="0"/>
              <a:t>  Вопрос №3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" y="1524000"/>
            <a:ext cx="8763000" cy="2554545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Предварительная съемка = 222_Pre.LOG (межгалсовое расстояние - 10 ф)</a:t>
            </a:r>
          </a:p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Исполнительная съемка = 222_Post.LOG</a:t>
            </a:r>
          </a:p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Канал = 222.CHN</a:t>
            </a:r>
          </a:p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Допустимый перебор = 0.3ф</a:t>
            </a:r>
            <a:r>
              <a:rPr lang="ru-RU" sz="2000" b="0" i="0" u="none" baseline="0">
                <a:solidFill>
                  <a:schemeClr val="bg1"/>
                </a:solidFill>
              </a:rPr>
              <a:t>				</a:t>
            </a:r>
            <a:r>
              <a:rPr lang="ru-RU" sz="1100" b="1" i="0" u="none" baseline="0">
                <a:solidFill>
                  <a:schemeClr val="bg1"/>
                </a:solidFill>
              </a:rPr>
              <a:t>(подсказка: метод TIN vs CHN)</a:t>
            </a:r>
            <a:endParaRPr lang="ru-RU" sz="2000" b="1" dirty="0">
              <a:solidFill>
                <a:schemeClr val="bg1"/>
              </a:solidFill>
            </a:endParaRPr>
          </a:p>
          <a:p>
            <a:endParaRPr lang="ru-RU" sz="2000" b="1" dirty="0">
              <a:solidFill>
                <a:schemeClr val="bg1"/>
              </a:solidFill>
            </a:endParaRPr>
          </a:p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Вычислите суммарный объем грунта удаленный выше проекта, суммарный объем грунта, вынутый в допустимом переборе (не-контурное), объем добавленного материала выше проекта и суммарный объем грунта вынутого в недопустимом переборе.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66800" y="4800600"/>
            <a:ext cx="7010400" cy="120032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/>
              <a:t>Total Material Removed Above Design =           223,168cy</a:t>
            </a:r>
          </a:p>
          <a:p>
            <a:pPr algn="l" rtl="0"/>
            <a:r>
              <a:rPr lang="ru-RU" b="1" i="0" u="none" baseline="0"/>
              <a:t>Total Material Removed in Allow. Overdepth =         111cy</a:t>
            </a:r>
          </a:p>
          <a:p>
            <a:pPr algn="l" rtl="0"/>
            <a:r>
              <a:rPr lang="ru-RU" b="1" i="0" u="none" baseline="0"/>
              <a:t>Total Infill Above Design =                                       3,884cy</a:t>
            </a:r>
          </a:p>
          <a:p>
            <a:pPr algn="l" rtl="0"/>
            <a:r>
              <a:rPr lang="ru-RU" b="1" i="0" u="none" baseline="0"/>
              <a:t>Total Material Overdredged =                                     432cy</a:t>
            </a:r>
          </a:p>
        </p:txBody>
      </p:sp>
    </p:spTree>
    <p:extLst>
      <p:ext uri="{BB962C8B-B14F-4D97-AF65-F5344CB8AC3E}">
        <p14:creationId xmlns:p14="http://schemas.microsoft.com/office/powerpoint/2010/main" val="95021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noFill/>
          </a:ln>
        </p:spPr>
        <p:txBody>
          <a:bodyPr/>
          <a:lstStyle/>
          <a:p>
            <a:pPr algn="l" rtl="0"/>
            <a:r>
              <a:rPr lang="ru-RU" b="0" i="0" u="none" baseline="0"/>
              <a:t>  Вопрос №4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524000"/>
            <a:ext cx="8534400" cy="1938992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Предварительная съемка = GSP_Pre.XYZ</a:t>
            </a:r>
          </a:p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Исполнительная съемка = GSP_ad.XYZ</a:t>
            </a:r>
          </a:p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Запланированные галсы = 444.LNW</a:t>
            </a:r>
          </a:p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Режим глубин</a:t>
            </a:r>
            <a:r>
              <a:rPr lang="ru-RU" sz="2000" b="0" i="0" u="none" baseline="0">
                <a:solidFill>
                  <a:schemeClr val="bg1"/>
                </a:solidFill>
              </a:rPr>
              <a:t>					</a:t>
            </a:r>
            <a:r>
              <a:rPr lang="ru-RU" sz="1100" b="1" i="0" u="none" baseline="0">
                <a:solidFill>
                  <a:schemeClr val="bg1"/>
                </a:solidFill>
              </a:rPr>
              <a:t>подсказка:  Метод Philadelphia (TIN vs LNW)</a:t>
            </a:r>
            <a:endParaRPr lang="ru-RU" sz="2000" b="1" dirty="0">
              <a:solidFill>
                <a:schemeClr val="bg1"/>
              </a:solidFill>
            </a:endParaRPr>
          </a:p>
          <a:p>
            <a:endParaRPr lang="ru-RU" sz="2000" b="1" dirty="0">
              <a:solidFill>
                <a:schemeClr val="bg1"/>
              </a:solidFill>
            </a:endParaRPr>
          </a:p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Какой общий объем материала удаленного выше проекта?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3400" y="4419600"/>
            <a:ext cx="8382000" cy="92333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/>
              <a:t>Total Pay Removed to Project Depth (Gross) =        18,028cy</a:t>
            </a:r>
          </a:p>
          <a:p>
            <a:pPr algn="l" rtl="0"/>
            <a:r>
              <a:rPr lang="ru-RU" b="1" i="0" u="none" baseline="0"/>
              <a:t>Infill =                                                                              1,115cy</a:t>
            </a:r>
          </a:p>
          <a:p>
            <a:pPr algn="l" rtl="0"/>
            <a:r>
              <a:rPr lang="ru-RU" b="1" i="0" u="none" baseline="0"/>
              <a:t>Total Pay Removed to Project Depth (Net) =             16,912cy</a:t>
            </a:r>
          </a:p>
        </p:txBody>
      </p:sp>
    </p:spTree>
    <p:extLst>
      <p:ext uri="{BB962C8B-B14F-4D97-AF65-F5344CB8AC3E}">
        <p14:creationId xmlns:p14="http://schemas.microsoft.com/office/powerpoint/2010/main" val="540857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ПОПЕРЕЧНЫЕ СЕЧЕНИЯ И ОБЪЕМЫ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Быстрый гид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9428" y="5915251"/>
            <a:ext cx="7100047" cy="715963"/>
          </a:xfrm>
        </p:spPr>
        <p:txBody>
          <a:bodyPr>
            <a:normAutofit lnSpcReduction="10000"/>
          </a:bodyPr>
          <a:lstStyle/>
          <a:p>
            <a:pPr algn="l" rtl="0"/>
            <a:r>
              <a:rPr lang="ru-RU" sz="2400" b="1" i="0" u="none" baseline="0">
                <a:solidFill>
                  <a:schemeClr val="bg2"/>
                </a:solidFill>
              </a:rPr>
              <a:t>Вкладыш View:  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Графики разрезов с опциональным текстом.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15</a:t>
            </a:fld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9" y="1551146"/>
            <a:ext cx="7821707" cy="4255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405210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ПОПЕРЕЧНЫЕ СЕЧЕНИЯ И ОБЪЕМЫ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Быстрый гид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943600"/>
            <a:ext cx="8229600" cy="715963"/>
          </a:xfrm>
        </p:spPr>
        <p:txBody>
          <a:bodyPr>
            <a:normAutofit/>
          </a:bodyPr>
          <a:lstStyle/>
          <a:p>
            <a:pPr algn="l" rtl="0"/>
            <a:r>
              <a:rPr lang="ru-RU" sz="2400" b="1" i="0" u="none" baseline="0">
                <a:solidFill>
                  <a:schemeClr val="bg2"/>
                </a:solidFill>
              </a:rPr>
              <a:t>Вкладыш Печать  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Настройка экспорта и печати.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16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97618"/>
            <a:ext cx="7974106" cy="4362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511005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ПОПЕРЕЧНЫЕ СЕЧЕНИЯ И ОБЪЕМЫ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Быстрый гид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943600"/>
            <a:ext cx="8229600" cy="563563"/>
          </a:xfrm>
        </p:spPr>
        <p:txBody>
          <a:bodyPr>
            <a:normAutofit fontScale="92500" lnSpcReduction="20000"/>
          </a:bodyPr>
          <a:lstStyle/>
          <a:p>
            <a:pPr algn="l" rtl="0"/>
            <a:r>
              <a:rPr lang="ru-RU" sz="2400" b="1" i="0" u="none" baseline="0">
                <a:solidFill>
                  <a:schemeClr val="bg2"/>
                </a:solidFill>
              </a:rPr>
              <a:t>Вкладыш Volumes:  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Текстовый Отчет  Для каждого метода свой вид отчета.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17</a:t>
            </a:fld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494" y="1500238"/>
            <a:ext cx="7982764" cy="4361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407626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ПОПЕРЕЧНЫЕ СЕЧЕНИЯ И ОБЪЕМЫ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Быстрый гид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638800"/>
            <a:ext cx="8229600" cy="715963"/>
          </a:xfrm>
        </p:spPr>
        <p:txBody>
          <a:bodyPr>
            <a:normAutofit fontScale="92500"/>
          </a:bodyPr>
          <a:lstStyle/>
          <a:p>
            <a:pPr algn="l" rtl="0"/>
            <a:r>
              <a:rPr lang="ru-RU" sz="2400" b="1" i="0" u="none" baseline="0">
                <a:solidFill>
                  <a:schemeClr val="bg2"/>
                </a:solidFill>
              </a:rPr>
              <a:t>Вкладыш Съемки:  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Выберите метод, добавьте файлы данных, укажите офсет шаблона оплачиваемого перебора.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18</a:t>
            </a:fld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7800"/>
            <a:ext cx="6993467" cy="3829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47964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Вид разрезов без объемов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19</a:t>
            </a:fld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63040"/>
            <a:ext cx="7178040" cy="2286000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648199" y="3124200"/>
            <a:ext cx="3293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 dirty="0">
                <a:solidFill>
                  <a:srgbClr val="FF0000"/>
                </a:solidFill>
              </a:rPr>
              <a:t>Выберите Метод = </a:t>
            </a:r>
            <a:r>
              <a:rPr lang="ru-RU" b="1" i="0" u="none" baseline="0" dirty="0" err="1" smtClean="0">
                <a:solidFill>
                  <a:srgbClr val="FF0000"/>
                </a:solidFill>
              </a:rPr>
              <a:t>None</a:t>
            </a:r>
            <a:r>
              <a:rPr lang="ru-RU" b="1" i="0" u="none" baseline="0" dirty="0">
                <a:solidFill>
                  <a:schemeClr val="bg1"/>
                </a:solidFill>
              </a:rPr>
              <a:t>’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5943600" y="2724479"/>
            <a:ext cx="0" cy="32352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960586"/>
            <a:ext cx="7178040" cy="1524000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04800" y="5791200"/>
            <a:ext cx="800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Разрезы и шаблоны отображаются, но объемы не вычисляются.</a:t>
            </a:r>
          </a:p>
        </p:txBody>
      </p:sp>
    </p:spTree>
    <p:extLst>
      <p:ext uri="{BB962C8B-B14F-4D97-AF65-F5344CB8AC3E}">
        <p14:creationId xmlns:p14="http://schemas.microsoft.com/office/powerpoint/2010/main" val="211919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Temp\VC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573" y="1750502"/>
            <a:ext cx="7773074" cy="3276884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698573" y="5038770"/>
            <a:ext cx="7772400" cy="1219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672180" y="5284707"/>
            <a:ext cx="6477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rgbClr val="FF0000"/>
                </a:solidFill>
              </a:rPr>
              <a:t>Материала выше проекта</a:t>
            </a:r>
          </a:p>
          <a:p>
            <a:endParaRPr lang="ru-RU" b="1" dirty="0">
              <a:solidFill>
                <a:srgbClr val="00B050"/>
              </a:solidFill>
            </a:endParaRPr>
          </a:p>
          <a:p>
            <a:pPr algn="l" rtl="0"/>
            <a:r>
              <a:rPr lang="ru-RU" b="1" i="0" u="none" baseline="0">
                <a:solidFill>
                  <a:srgbClr val="00B050"/>
                </a:solidFill>
              </a:rPr>
              <a:t>Материала выше отметки оплачиваемого перебора</a:t>
            </a:r>
          </a:p>
        </p:txBody>
      </p:sp>
      <p:sp>
        <p:nvSpPr>
          <p:cNvPr id="8" name="Rectangle 7"/>
          <p:cNvSpPr/>
          <p:nvPr/>
        </p:nvSpPr>
        <p:spPr>
          <a:xfrm>
            <a:off x="1062580" y="5894307"/>
            <a:ext cx="457200" cy="2286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1062580" y="5360907"/>
            <a:ext cx="457200" cy="2286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374973" y="3807902"/>
            <a:ext cx="2133600" cy="1588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603573" y="2283902"/>
            <a:ext cx="1905000" cy="646331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Ось канала</a:t>
            </a:r>
          </a:p>
          <a:p>
            <a:pPr algn="l" rtl="0"/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(не всегда в центре канала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51573" y="1826702"/>
            <a:ext cx="1905000" cy="461665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Шаблон проекта канала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7327973" y="2055302"/>
            <a:ext cx="304800" cy="2286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404172" y="3884102"/>
            <a:ext cx="1485827" cy="646331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Шаблон Допустимого Перебора</a:t>
            </a:r>
          </a:p>
        </p:txBody>
      </p:sp>
      <p:cxnSp>
        <p:nvCxnSpPr>
          <p:cNvPr id="18" name="Straight Connector 17"/>
          <p:cNvCxnSpPr/>
          <p:nvPr/>
        </p:nvCxnSpPr>
        <p:spPr>
          <a:xfrm rot="10800000">
            <a:off x="7251773" y="3884102"/>
            <a:ext cx="228600" cy="1524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 flipH="1" flipV="1">
            <a:off x="926379" y="3503102"/>
            <a:ext cx="2743994" cy="79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5400000" flipH="1" flipV="1">
            <a:off x="5448151" y="3579302"/>
            <a:ext cx="25908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155773" y="4646102"/>
            <a:ext cx="7086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200" b="0" i="0" u="none" baseline="0">
                <a:solidFill>
                  <a:schemeClr val="bg1"/>
                </a:solidFill>
              </a:rPr>
              <a:t>Левый Склон         Слева от центра                           Справа от центра                                                Правый Склон</a:t>
            </a:r>
          </a:p>
        </p:txBody>
      </p:sp>
      <p:cxnSp>
        <p:nvCxnSpPr>
          <p:cNvPr id="27" name="Straight Connector 26"/>
          <p:cNvCxnSpPr/>
          <p:nvPr/>
        </p:nvCxnSpPr>
        <p:spPr>
          <a:xfrm rot="10800000">
            <a:off x="1155773" y="3579302"/>
            <a:ext cx="457200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889073" y="3312602"/>
            <a:ext cx="533400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927173" y="3198302"/>
            <a:ext cx="228600" cy="246221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V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308173" y="3579302"/>
            <a:ext cx="228600" cy="246221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H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52400" y="3884102"/>
            <a:ext cx="1841573" cy="707886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Угол наклона бокового склона выражается отношением H:V (например, 3:1)</a:t>
            </a: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2</a:t>
            </a:fld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609599" y="117199"/>
            <a:ext cx="78613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4400" b="0" i="0" u="none" baseline="0" dirty="0">
                <a:solidFill>
                  <a:schemeClr val="bg1"/>
                </a:solidFill>
              </a:rPr>
              <a:t>БАЗОВАЯ ТЕРМИНОЛОГИЯ</a:t>
            </a:r>
          </a:p>
        </p:txBody>
      </p:sp>
    </p:spTree>
    <p:extLst>
      <p:ext uri="{BB962C8B-B14F-4D97-AF65-F5344CB8AC3E}">
        <p14:creationId xmlns:p14="http://schemas.microsoft.com/office/powerpoint/2010/main" val="7536481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63040"/>
            <a:ext cx="7178040" cy="2286000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7865195" cy="988786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 dirty="0"/>
              <a:t>Подсчет объемов по данным одной съемки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20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572000" y="259080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Выберите метод с «1», «2» или «PreDredge» в названии  Таблица изменит свой вид.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962400"/>
            <a:ext cx="7178040" cy="1447800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57200" y="5523188"/>
            <a:ext cx="845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Теперь будут вычислены объемы, используя информацию во вкладышах Съемки и Опции Графика.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5775960" y="1852779"/>
            <a:ext cx="0" cy="53990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4441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ru-RU" b="0" i="0" u="none" baseline="0"/>
              <a:t>Подсчет объемов по данным одной съемки с наложениями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21</a:t>
            </a:fld>
            <a:endParaRPr lang="ru-RU"/>
          </a:p>
        </p:txBody>
      </p:sp>
      <p:pic>
        <p:nvPicPr>
          <p:cNvPr id="9218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63040"/>
            <a:ext cx="7178040" cy="2286000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84866" y="1093708"/>
            <a:ext cx="446193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Кнопка сортировки файлов:  Важно!</a:t>
            </a:r>
          </a:p>
        </p:txBody>
      </p:sp>
      <p:cxnSp>
        <p:nvCxnSpPr>
          <p:cNvPr id="7" name="Straight Arrow Connector 6"/>
          <p:cNvCxnSpPr>
            <a:stCxn id="5" idx="2"/>
          </p:cNvCxnSpPr>
          <p:nvPr/>
        </p:nvCxnSpPr>
        <p:spPr>
          <a:xfrm>
            <a:off x="3915833" y="1463040"/>
            <a:ext cx="513927" cy="999309"/>
          </a:xfrm>
          <a:prstGeom prst="straightConnector1">
            <a:avLst/>
          </a:prstGeom>
          <a:ln w="19050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058831" y="2712913"/>
            <a:ext cx="3753275" cy="132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Продолжайте добавлять более старые съемки в колонки справа.  Объем будет подсчитан только по данным съемки, добавленным в колонке Base Survey.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077354"/>
            <a:ext cx="7178040" cy="1625793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4727788" y="3041227"/>
            <a:ext cx="379305" cy="155786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68131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ru-RU" b="0" i="0" u="none" baseline="0"/>
              <a:t>Сравнение данных предварительной и исполнительной съемок.</a:t>
            </a:r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22</a:t>
            </a:fld>
            <a:endParaRPr lang="ru-RU"/>
          </a:p>
        </p:txBody>
      </p:sp>
      <p:pic>
        <p:nvPicPr>
          <p:cNvPr id="10242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63040"/>
            <a:ext cx="717804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1" y="3928654"/>
            <a:ext cx="7178040" cy="1957373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211147" y="2825710"/>
            <a:ext cx="268732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Выберите метод с «3», «2» или «</a:t>
            </a:r>
            <a:r>
              <a:rPr lang="ru-RU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PreDredge</a:t>
            </a:r>
            <a:r>
              <a:rPr lang="ru-RU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» в названии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4495" y="1057394"/>
            <a:ext cx="796897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Всегда сортируйте (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Sort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 файлы, чтобы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галсы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в них соответствовали.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011680" y="1463040"/>
            <a:ext cx="2126827" cy="98890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5093547" y="2495510"/>
            <a:ext cx="1165013" cy="64054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57379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Ознакомление с ПСО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3675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ru-RU" b="0" i="0" u="none" baseline="0"/>
              <a:t>Ознакомление с ПСО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24</a:t>
            </a:fld>
            <a:endParaRPr lang="ru-RU"/>
          </a:p>
        </p:txBody>
      </p:sp>
      <p:sp>
        <p:nvSpPr>
          <p:cNvPr id="4" name="Rounded Rectangle 3"/>
          <p:cNvSpPr/>
          <p:nvPr/>
        </p:nvSpPr>
        <p:spPr>
          <a:xfrm>
            <a:off x="347472" y="2045757"/>
            <a:ext cx="4114800" cy="1524000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b="1" i="0" u="none" baseline="0"/>
              <a:t>LOG FILE:</a:t>
            </a:r>
            <a:r>
              <a:rPr lang="ru-RU" b="0" i="0" u="none" baseline="0"/>
              <a:t>	</a:t>
            </a:r>
            <a:r>
              <a:rPr lang="ru-RU" b="1" i="0" u="none" baseline="0"/>
              <a:t>AAA.LOG</a:t>
            </a:r>
          </a:p>
          <a:p>
            <a:pPr algn="l" rtl="0"/>
            <a:r>
              <a:rPr lang="ru-RU" b="1" i="0" u="none" baseline="0"/>
              <a:t>Допустимый Перебор:</a:t>
            </a:r>
            <a:r>
              <a:rPr lang="ru-RU" b="0" i="0" u="none" baseline="0"/>
              <a:t>	</a:t>
            </a:r>
            <a:r>
              <a:rPr lang="ru-RU" b="1" i="0" u="none" baseline="0"/>
              <a:t>1фут</a:t>
            </a:r>
          </a:p>
          <a:p>
            <a:pPr algn="l" rtl="0"/>
            <a:r>
              <a:rPr lang="ru-RU" b="1" i="0" u="none" baseline="0"/>
              <a:t>Метод:</a:t>
            </a:r>
            <a:r>
              <a:rPr lang="ru-RU" b="0" i="0" u="none" baseline="0"/>
              <a:t>	</a:t>
            </a:r>
            <a:r>
              <a:rPr lang="ru-RU" b="1" i="0" u="none" baseline="0"/>
              <a:t>Philadelphia Pre</a:t>
            </a:r>
          </a:p>
          <a:p>
            <a:pPr algn="l" rtl="0"/>
            <a:r>
              <a:rPr lang="ru-RU" b="1" i="0" u="none" baseline="0"/>
              <a:t>ДП:</a:t>
            </a:r>
            <a:r>
              <a:rPr lang="ru-RU" b="0" i="0" u="none" baseline="0"/>
              <a:t>		</a:t>
            </a:r>
            <a:r>
              <a:rPr lang="ru-RU" b="1" i="0" u="none" baseline="0"/>
              <a:t>Non-Contour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47472" y="3781212"/>
            <a:ext cx="4114800" cy="1290320"/>
          </a:xfrm>
          <a:prstGeom prst="roundRect">
            <a:avLst/>
          </a:prstGeom>
          <a:solidFill>
            <a:srgbClr val="00206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400" b="1" i="0" u="none" baseline="0"/>
              <a:t>Суммарный материал до проектной отметки: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7172 куб. ярда</a:t>
            </a:r>
          </a:p>
          <a:p>
            <a:pPr algn="l" rtl="0"/>
            <a:r>
              <a:rPr lang="ru-RU" sz="1400" b="1" i="0" u="none" baseline="0"/>
              <a:t>Суммарный Допустимый перебор: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  4154</a:t>
            </a:r>
          </a:p>
          <a:p>
            <a:pPr algn="l" rtl="0"/>
            <a:r>
              <a:rPr lang="ru-RU" sz="1400" b="1" i="0" u="none" baseline="0"/>
              <a:t>Суммарный оплачиваемый объем</a:t>
            </a:r>
            <a:r>
              <a:rPr lang="ru-RU" sz="1400" b="0" i="0" u="none" baseline="0"/>
              <a:t>		</a:t>
            </a:r>
            <a:r>
              <a:rPr lang="ru-RU" sz="1400" b="1" i="0" u="none" baseline="0"/>
              <a:t>11327</a:t>
            </a:r>
          </a:p>
        </p:txBody>
      </p:sp>
      <p:pic>
        <p:nvPicPr>
          <p:cNvPr id="1026" name="Picture 2" descr="C:\Temp\Volume Course\AA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5134" y="1709188"/>
            <a:ext cx="4306295" cy="4144049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361106" y="1386032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Пример №1</a:t>
            </a:r>
          </a:p>
        </p:txBody>
      </p:sp>
    </p:spTree>
    <p:extLst>
      <p:ext uri="{BB962C8B-B14F-4D97-AF65-F5344CB8AC3E}">
        <p14:creationId xmlns:p14="http://schemas.microsoft.com/office/powerpoint/2010/main" val="33215641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Ознакомление с ПСО</a:t>
            </a:r>
            <a:r>
              <a:rPr lang="ru-RU" sz="2000"/>
              <a:t/>
            </a:r>
            <a:br>
              <a:rPr lang="ru-RU" sz="2000"/>
            </a:br>
            <a:endParaRPr lang="ru-RU" b="1" dirty="0"/>
          </a:p>
        </p:txBody>
      </p:sp>
      <p:sp>
        <p:nvSpPr>
          <p:cNvPr id="4" name="Rounded Rectangle 3"/>
          <p:cNvSpPr/>
          <p:nvPr/>
        </p:nvSpPr>
        <p:spPr>
          <a:xfrm>
            <a:off x="282787" y="1620520"/>
            <a:ext cx="4114800" cy="1524000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b="1" i="0" u="none" baseline="0"/>
              <a:t>LOG FILE:</a:t>
            </a:r>
            <a:r>
              <a:rPr lang="ru-RU" b="0" i="0" u="none" baseline="0"/>
              <a:t>	</a:t>
            </a:r>
            <a:r>
              <a:rPr lang="ru-RU" b="1" i="0" u="none" baseline="0"/>
              <a:t>AAA.LOG</a:t>
            </a:r>
          </a:p>
          <a:p>
            <a:pPr algn="l" rtl="0"/>
            <a:r>
              <a:rPr lang="ru-RU" b="1" i="0" u="none" baseline="0"/>
              <a:t>Допустимый Перебор:</a:t>
            </a:r>
            <a:r>
              <a:rPr lang="ru-RU" b="0" i="0" u="none" baseline="0"/>
              <a:t>	</a:t>
            </a:r>
            <a:r>
              <a:rPr lang="ru-RU" b="1" i="0" u="none" baseline="0"/>
              <a:t>1фут</a:t>
            </a:r>
          </a:p>
          <a:p>
            <a:pPr algn="l" rtl="0"/>
            <a:r>
              <a:rPr lang="ru-RU" b="1" i="0" u="none" baseline="0"/>
              <a:t>Метод:</a:t>
            </a:r>
            <a:r>
              <a:rPr lang="ru-RU" b="0" i="0" u="none" baseline="0"/>
              <a:t>	</a:t>
            </a:r>
            <a:r>
              <a:rPr lang="ru-RU" b="1" i="0" u="none" baseline="0"/>
              <a:t>Philadelphia Pre</a:t>
            </a:r>
          </a:p>
          <a:p>
            <a:pPr algn="l" rtl="0"/>
            <a:r>
              <a:rPr lang="ru-RU" b="1" i="0" u="none" baseline="0"/>
              <a:t>ДП:</a:t>
            </a:r>
            <a:r>
              <a:rPr lang="ru-RU" b="0" i="0" u="none" baseline="0"/>
              <a:t>		</a:t>
            </a:r>
            <a:r>
              <a:rPr lang="ru-RU" b="1" i="0" u="none" baseline="0">
                <a:solidFill>
                  <a:srgbClr val="FFFF00"/>
                </a:solidFill>
              </a:rPr>
              <a:t>Contour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282787" y="3487419"/>
            <a:ext cx="4114800" cy="1205653"/>
          </a:xfrm>
          <a:prstGeom prst="roundRect">
            <a:avLst/>
          </a:prstGeom>
          <a:solidFill>
            <a:srgbClr val="00206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400" b="1" i="0" u="none" baseline="0"/>
              <a:t>Суммарный материал до проектной отметки: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7172 куб. ярда</a:t>
            </a:r>
          </a:p>
          <a:p>
            <a:pPr algn="l" rtl="0"/>
            <a:r>
              <a:rPr lang="ru-RU" sz="1400" b="1" i="0" u="none" baseline="0"/>
              <a:t>Суммарный Допустимый перебор: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  4154</a:t>
            </a:r>
          </a:p>
          <a:p>
            <a:pPr algn="l" rtl="0"/>
            <a:r>
              <a:rPr lang="ru-RU" sz="1400" b="1" i="0" u="none" baseline="0"/>
              <a:t>Суммарный оплачиваемый объем</a:t>
            </a:r>
            <a:r>
              <a:rPr lang="ru-RU" sz="1400" b="0" i="0" u="none" baseline="0"/>
              <a:t>			</a:t>
            </a:r>
            <a:r>
              <a:rPr lang="ru-RU" sz="1400" b="1" i="0" u="none" baseline="0"/>
              <a:t>11327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82787" y="4987786"/>
            <a:ext cx="4114800" cy="1224280"/>
          </a:xfrm>
          <a:prstGeom prst="roundRect">
            <a:avLst/>
          </a:prstGeom>
          <a:solidFill>
            <a:srgbClr val="00206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400" b="1" i="0" u="none" baseline="0"/>
              <a:t>Суммарный материал до проектной отметки: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7172 куб. ярда</a:t>
            </a:r>
          </a:p>
          <a:p>
            <a:pPr algn="l" rtl="0"/>
            <a:r>
              <a:rPr lang="ru-RU" sz="1400" b="1" i="0" u="none" baseline="0"/>
              <a:t>Суммарный Допустимый перебор: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  3721</a:t>
            </a:r>
          </a:p>
          <a:p>
            <a:pPr algn="l" rtl="0"/>
            <a:r>
              <a:rPr lang="ru-RU" sz="1400" b="1" i="0" u="none" baseline="0"/>
              <a:t>Суммарный оплачиваемый объем</a:t>
            </a:r>
            <a:r>
              <a:rPr lang="ru-RU" sz="1400" b="0" i="0" u="none" baseline="0"/>
              <a:t>			</a:t>
            </a:r>
            <a:r>
              <a:rPr lang="ru-RU" sz="1400" b="1" i="0" u="none" baseline="0"/>
              <a:t>10894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5235787" y="1620520"/>
            <a:ext cx="3533987" cy="4699000"/>
            <a:chOff x="5159587" y="1620520"/>
            <a:chExt cx="3610187" cy="4836160"/>
          </a:xfrm>
        </p:grpSpPr>
        <p:pic>
          <p:nvPicPr>
            <p:cNvPr id="1026" name="Picture 2" descr="C:\Temp\Volume Course\AAA1.png"/>
            <p:cNvPicPr>
              <a:picLocks noChangeAspect="1" noChangeArrowheads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5159587" y="1620520"/>
              <a:ext cx="3610187" cy="4836160"/>
            </a:xfrm>
            <a:prstGeom prst="rect">
              <a:avLst/>
            </a:prstGeom>
            <a:noFill/>
          </p:spPr>
        </p:pic>
        <p:sp>
          <p:nvSpPr>
            <p:cNvPr id="8" name="Rectangle 7"/>
            <p:cNvSpPr/>
            <p:nvPr/>
          </p:nvSpPr>
          <p:spPr>
            <a:xfrm>
              <a:off x="5301163" y="4766879"/>
              <a:ext cx="2831519" cy="489434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425787" y="3258820"/>
            <a:ext cx="2438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200" b="1" i="0" u="none" baseline="0"/>
              <a:t>Результаты Non-Contour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54387" y="4759186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200" b="1" i="0" u="none" baseline="0"/>
              <a:t>Результаты Contour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82785" y="100264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Пример №1, часть 2:</a:t>
            </a: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Contour или Non-Contour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Snip Diagonal Corner Rectangle 11"/>
          <p:cNvSpPr/>
          <p:nvPr/>
        </p:nvSpPr>
        <p:spPr>
          <a:xfrm>
            <a:off x="282785" y="1114138"/>
            <a:ext cx="8581815" cy="5269729"/>
          </a:xfrm>
          <a:prstGeom prst="snip2Diag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ru-RU" sz="2800" b="0" i="0" u="none" baseline="0">
                <a:solidFill>
                  <a:schemeClr val="bg1"/>
                </a:solidFill>
              </a:rPr>
              <a:t>Что из этого следует?</a:t>
            </a:r>
          </a:p>
          <a:p>
            <a:endParaRPr lang="ru-RU" sz="2800" dirty="0">
              <a:solidFill>
                <a:schemeClr val="bg1"/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sz="2400" b="0" i="0" u="none" baseline="0">
                <a:solidFill>
                  <a:schemeClr val="bg1"/>
                </a:solidFill>
              </a:rPr>
              <a:t>Материал выше проектной отметки не изменяется.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endParaRPr lang="ru-RU" sz="2400" dirty="0">
              <a:solidFill>
                <a:schemeClr val="bg1"/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sz="2400" b="0" i="0" u="none" baseline="0">
                <a:solidFill>
                  <a:schemeClr val="bg1"/>
                </a:solidFill>
              </a:rPr>
              <a:t>Материал в районе допустимого перебора может значительно отличаться в зависимости от этой настройки.</a:t>
            </a:r>
          </a:p>
        </p:txBody>
      </p:sp>
    </p:spTree>
    <p:extLst>
      <p:ext uri="{BB962C8B-B14F-4D97-AF65-F5344CB8AC3E}">
        <p14:creationId xmlns:p14="http://schemas.microsoft.com/office/powerpoint/2010/main" val="31648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ru-RU" b="0" i="0" u="none" baseline="0"/>
              <a:t>Ознакомление с ПСО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26</a:t>
            </a:fld>
            <a:endParaRPr lang="ru-RU"/>
          </a:p>
        </p:txBody>
      </p:sp>
      <p:sp>
        <p:nvSpPr>
          <p:cNvPr id="4" name="Rounded Rectangle 3"/>
          <p:cNvSpPr/>
          <p:nvPr/>
        </p:nvSpPr>
        <p:spPr>
          <a:xfrm>
            <a:off x="316352" y="2845907"/>
            <a:ext cx="4114800" cy="1752600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400" b="1" i="0" u="none" baseline="0"/>
              <a:t>LOG FILE предварительной съемки: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AAA.LOG</a:t>
            </a:r>
          </a:p>
          <a:p>
            <a:pPr algn="l" rtl="0"/>
            <a:r>
              <a:rPr lang="ru-RU" sz="1400" b="1" i="0" u="none" baseline="0"/>
              <a:t>Файл исполнительной съемки: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BBB.LOG</a:t>
            </a:r>
          </a:p>
          <a:p>
            <a:pPr algn="l" rtl="0"/>
            <a:r>
              <a:rPr lang="ru-RU" sz="1400" b="1" i="0" u="none" baseline="0"/>
              <a:t>Допустимый Перебор: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1фут</a:t>
            </a:r>
          </a:p>
          <a:p>
            <a:pPr algn="l" rtl="0"/>
            <a:r>
              <a:rPr lang="ru-RU" sz="1400" b="1" i="0" u="none" baseline="0"/>
              <a:t>Метод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Philadelphia Post</a:t>
            </a:r>
          </a:p>
          <a:p>
            <a:pPr algn="l" rtl="0"/>
            <a:r>
              <a:rPr lang="ru-RU" sz="1400" b="1" i="0" u="none" baseline="0"/>
              <a:t>ДП:</a:t>
            </a:r>
            <a:r>
              <a:rPr lang="ru-RU" sz="1400" b="0" i="0" u="none" baseline="0"/>
              <a:t>		</a:t>
            </a:r>
            <a:r>
              <a:rPr lang="ru-RU" sz="1400" b="1" i="0" u="none" baseline="0"/>
              <a:t>Non-Contour</a:t>
            </a:r>
          </a:p>
        </p:txBody>
      </p:sp>
      <p:pic>
        <p:nvPicPr>
          <p:cNvPr id="1026" name="Picture 2" descr="C:\Temp\Volume Course\AAA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583552" y="1770691"/>
            <a:ext cx="3950848" cy="4304453"/>
          </a:xfrm>
          <a:prstGeom prst="rect">
            <a:avLst/>
          </a:prstGeom>
          <a:noFill/>
        </p:spPr>
      </p:pic>
      <p:cxnSp>
        <p:nvCxnSpPr>
          <p:cNvPr id="8" name="Straight Arrow Connector 7"/>
          <p:cNvCxnSpPr/>
          <p:nvPr/>
        </p:nvCxnSpPr>
        <p:spPr>
          <a:xfrm flipH="1">
            <a:off x="7315200" y="2667000"/>
            <a:ext cx="2487" cy="1004147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5400000">
            <a:off x="6624674" y="5795958"/>
            <a:ext cx="381000" cy="1588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467599" y="2845907"/>
            <a:ext cx="1388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 dirty="0">
                <a:solidFill>
                  <a:srgbClr val="FF0000"/>
                </a:solidFill>
              </a:rPr>
              <a:t>Не Совпадает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37004" y="5340921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 dirty="0">
                <a:solidFill>
                  <a:srgbClr val="FF0000"/>
                </a:solidFill>
              </a:rPr>
              <a:t>Не Совпадает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30333" y="1249088"/>
            <a:ext cx="1746975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rgbClr val="00B0F0"/>
                </a:solidFill>
              </a:rPr>
              <a:t>Иконка Sort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6969760" y="1605280"/>
            <a:ext cx="574940" cy="68072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376468" y="1254922"/>
            <a:ext cx="3262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Добавление данных исполнительной съемки</a:t>
            </a:r>
          </a:p>
        </p:txBody>
      </p:sp>
      <p:sp>
        <p:nvSpPr>
          <p:cNvPr id="7" name="Snip Diagonal Corner Rectangle 6"/>
          <p:cNvSpPr/>
          <p:nvPr/>
        </p:nvSpPr>
        <p:spPr>
          <a:xfrm>
            <a:off x="316352" y="1187162"/>
            <a:ext cx="8446648" cy="5120505"/>
          </a:xfrm>
          <a:prstGeom prst="snip2Diag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ru-RU" sz="2800" b="0" i="0" u="none" baseline="0" dirty="0">
                <a:solidFill>
                  <a:schemeClr val="bg1"/>
                </a:solidFill>
              </a:rPr>
              <a:t>Что из этого следует?</a:t>
            </a:r>
          </a:p>
          <a:p>
            <a:endParaRPr lang="ru-RU" sz="2800" dirty="0">
              <a:solidFill>
                <a:schemeClr val="bg1"/>
              </a:solidFill>
            </a:endParaRPr>
          </a:p>
          <a:p>
            <a:pPr marL="800100" lvl="1" indent="-342900" algn="l" rtl="0">
              <a:buFont typeface="Arial" panose="020B0604020202020204" pitchFamily="34" charset="0"/>
              <a:buChar char="•"/>
            </a:pPr>
            <a:r>
              <a:rPr lang="ru-RU" sz="2400" b="0" i="0" u="none" baseline="0" dirty="0">
                <a:solidFill>
                  <a:schemeClr val="bg1"/>
                </a:solidFill>
              </a:rPr>
              <a:t>ПСО может выполнить расчет по данным предварительной и исполнительной съемок только если обе съемки выполнены по тем же </a:t>
            </a:r>
            <a:r>
              <a:rPr lang="ru-RU" sz="2400" b="0" i="0" u="none" baseline="0" dirty="0" err="1">
                <a:solidFill>
                  <a:schemeClr val="bg1"/>
                </a:solidFill>
              </a:rPr>
              <a:t>галсам</a:t>
            </a:r>
            <a:r>
              <a:rPr lang="ru-RU" sz="2400" b="0" i="0" u="none" baseline="0" dirty="0">
                <a:solidFill>
                  <a:schemeClr val="bg1"/>
                </a:solidFill>
              </a:rPr>
              <a:t>.</a:t>
            </a:r>
          </a:p>
          <a:p>
            <a:pPr marL="800100" lvl="1" indent="-342900" algn="l" rtl="0">
              <a:buFont typeface="Arial" panose="020B0604020202020204" pitchFamily="34" charset="0"/>
              <a:buChar char="•"/>
            </a:pPr>
            <a:endParaRPr lang="ru-RU" sz="2400" dirty="0">
              <a:solidFill>
                <a:schemeClr val="bg1"/>
              </a:solidFill>
            </a:endParaRPr>
          </a:p>
          <a:p>
            <a:pPr marL="800100" lvl="1" indent="-342900" algn="l" rtl="0">
              <a:buFont typeface="Arial" panose="020B0604020202020204" pitchFamily="34" charset="0"/>
              <a:buChar char="•"/>
            </a:pPr>
            <a:r>
              <a:rPr lang="ru-RU" sz="2400" b="0" i="0" u="none" baseline="0" dirty="0">
                <a:solidFill>
                  <a:schemeClr val="bg1"/>
                </a:solidFill>
              </a:rPr>
              <a:t>Всегда используйте кнопку </a:t>
            </a:r>
            <a:r>
              <a:rPr lang="ru-RU" sz="2400" b="0" i="0" u="none" baseline="0" dirty="0" err="1">
                <a:solidFill>
                  <a:schemeClr val="bg1"/>
                </a:solidFill>
              </a:rPr>
              <a:t>Sort</a:t>
            </a:r>
            <a:r>
              <a:rPr lang="ru-RU" sz="2400" b="0" i="0" u="none" baseline="0" dirty="0">
                <a:solidFill>
                  <a:schemeClr val="bg1"/>
                </a:solidFill>
              </a:rPr>
              <a:t> для совмещения файлов.</a:t>
            </a:r>
          </a:p>
          <a:p>
            <a:pPr marL="800100" lvl="1" indent="-342900" algn="l" rtl="0">
              <a:buFont typeface="Arial" panose="020B0604020202020204" pitchFamily="34" charset="0"/>
              <a:buChar char="•"/>
            </a:pPr>
            <a:endParaRPr lang="ru-RU" sz="2400" dirty="0">
              <a:solidFill>
                <a:schemeClr val="bg1"/>
              </a:solidFill>
            </a:endParaRPr>
          </a:p>
          <a:p>
            <a:pPr marL="800100" lvl="1" indent="-342900" algn="l" rtl="0">
              <a:buFont typeface="Arial" panose="020B0604020202020204" pitchFamily="34" charset="0"/>
              <a:buChar char="•"/>
            </a:pPr>
            <a:r>
              <a:rPr lang="ru-RU" sz="2400" b="0" i="0" u="none" baseline="0" dirty="0">
                <a:solidFill>
                  <a:schemeClr val="bg1"/>
                </a:solidFill>
              </a:rPr>
              <a:t>Нельзя вычислить объемы, сравнивая неправильные данные.</a:t>
            </a:r>
          </a:p>
        </p:txBody>
      </p:sp>
    </p:spTree>
    <p:extLst>
      <p:ext uri="{BB962C8B-B14F-4D97-AF65-F5344CB8AC3E}">
        <p14:creationId xmlns:p14="http://schemas.microsoft.com/office/powerpoint/2010/main" val="58720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47544"/>
            <a:ext cx="9144000" cy="714269"/>
          </a:xfrm>
        </p:spPr>
        <p:txBody>
          <a:bodyPr>
            <a:normAutofit fontScale="90000"/>
          </a:bodyPr>
          <a:lstStyle/>
          <a:p>
            <a:pPr algn="l" rtl="0"/>
            <a:r>
              <a:rPr lang="ru-RU" b="0" i="0" u="none" baseline="0"/>
              <a:t>Ознакомление с ПСО</a:t>
            </a:r>
            <a:r>
              <a:rPr lang="ru-RU" sz="2000"/>
              <a:t/>
            </a:r>
            <a:br>
              <a:rPr lang="ru-RU" sz="2000"/>
            </a:b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27</a:t>
            </a:fld>
            <a:endParaRPr lang="ru-RU"/>
          </a:p>
        </p:txBody>
      </p:sp>
      <p:sp>
        <p:nvSpPr>
          <p:cNvPr id="4" name="Rounded Rectangle 3"/>
          <p:cNvSpPr/>
          <p:nvPr/>
        </p:nvSpPr>
        <p:spPr>
          <a:xfrm>
            <a:off x="228600" y="4953000"/>
            <a:ext cx="8610600" cy="1219200"/>
          </a:xfrm>
          <a:prstGeom prst="roundRect">
            <a:avLst/>
          </a:prstGeom>
          <a:solidFill>
            <a:srgbClr val="00206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2000" b="1" i="0" u="none" baseline="0"/>
              <a:t>Оптимальная опция - открыть один набор данных в программе МОДЕЛЬ TIN вместе с файлом галсов (LNW) и создать новый набор данных в формате ALL с правильными шаблонами!</a:t>
            </a:r>
            <a:endParaRPr lang="ru-RU" sz="2000" b="1" dirty="0">
              <a:solidFill>
                <a:srgbClr val="FFFF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71412"/>
            <a:ext cx="8429680" cy="32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28600" y="1114213"/>
            <a:ext cx="5223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Что делать, если галсы предварительной и исполнительной съемок не совпадают?</a:t>
            </a:r>
          </a:p>
        </p:txBody>
      </p:sp>
    </p:spTree>
    <p:extLst>
      <p:ext uri="{BB962C8B-B14F-4D97-AF65-F5344CB8AC3E}">
        <p14:creationId xmlns:p14="http://schemas.microsoft.com/office/powerpoint/2010/main" val="33124324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6019800" cy="836507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Ознакомление с ПСО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4224867"/>
            <a:ext cx="5715000" cy="2094653"/>
          </a:xfrm>
        </p:spPr>
        <p:txBody>
          <a:bodyPr>
            <a:normAutofit fontScale="92500" lnSpcReduction="10000"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Используйте программу МОДЕЛЬ TIN для создания ЦМД по данным съемки.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Используйте файл запланированных галсов (*.LNW) из хорошего набора данных и сделайте разрезы для каждого профиля в меню Экспорт - ALL Format в программе МОДЕЛЬ TIN.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Запустите ПСО, используя файл LOG, созданный в МОДЕЛЬ TIN.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28</a:t>
            </a:fld>
            <a:endParaRPr lang="ru-RU"/>
          </a:p>
        </p:txBody>
      </p:sp>
      <p:sp>
        <p:nvSpPr>
          <p:cNvPr id="13" name="Rounded Rectangle 12"/>
          <p:cNvSpPr/>
          <p:nvPr/>
        </p:nvSpPr>
        <p:spPr>
          <a:xfrm>
            <a:off x="457200" y="1290135"/>
            <a:ext cx="5257800" cy="2057400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600" b="1" i="0" u="none" baseline="0"/>
              <a:t>TIN MODEL - ввод данных  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BBB.XYZ</a:t>
            </a:r>
          </a:p>
          <a:p>
            <a:pPr algn="l" rtl="0"/>
            <a:r>
              <a:rPr lang="ru-RU" sz="1600" b="1" i="0" u="none" baseline="0"/>
              <a:t>Запланированные Галсы:</a:t>
            </a:r>
            <a:r>
              <a:rPr lang="ru-RU" sz="1600" b="0" i="0" u="none" baseline="0"/>
              <a:t>	    	</a:t>
            </a:r>
            <a:r>
              <a:rPr lang="ru-RU" sz="1600" b="1" i="0" u="none" baseline="0"/>
              <a:t>ААА для TIN.LNW</a:t>
            </a:r>
          </a:p>
          <a:p>
            <a:pPr algn="l" rtl="0"/>
            <a:r>
              <a:rPr lang="ru-RU" sz="1600" b="1" i="0" u="none" baseline="0"/>
              <a:t>TIN Max Side:</a:t>
            </a:r>
            <a:r>
              <a:rPr lang="ru-RU" sz="1600" b="0" i="0" u="none" baseline="0"/>
              <a:t>		</a:t>
            </a:r>
            <a:r>
              <a:rPr lang="ru-RU" sz="1600" b="1" i="0" u="none" baseline="0"/>
              <a:t>17</a:t>
            </a:r>
          </a:p>
          <a:p>
            <a:pPr algn="l" rtl="0"/>
            <a:r>
              <a:rPr lang="ru-RU" sz="1600" b="1" i="0" u="none" baseline="0"/>
              <a:t>Расширение файла вывода: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ССС</a:t>
            </a:r>
          </a:p>
          <a:p>
            <a:pPr algn="l" rtl="0"/>
            <a:r>
              <a:rPr lang="ru-RU" sz="1600" b="1" i="0" u="none" baseline="0"/>
              <a:t>Файл ввывода LOG:</a:t>
            </a:r>
            <a:r>
              <a:rPr lang="ru-RU" sz="1600" b="0" i="0" u="none" baseline="0"/>
              <a:t>		</a:t>
            </a:r>
            <a:r>
              <a:rPr lang="ru-RU" sz="1600" b="1" i="0" u="none" baseline="0"/>
              <a:t>ССС.LOG</a:t>
            </a:r>
          </a:p>
          <a:p>
            <a:pPr algn="l" rtl="0"/>
            <a:r>
              <a:rPr lang="ru-RU" sz="1600" b="1" i="0" u="none" baseline="0"/>
              <a:t>Расстояние между точками:</a:t>
            </a:r>
            <a:r>
              <a:rPr lang="ru-RU" sz="1600" b="0" i="0" u="none" baseline="0"/>
              <a:t>		</a:t>
            </a:r>
            <a:r>
              <a:rPr lang="ru-RU" sz="1600" b="1" i="0" u="none" baseline="0"/>
              <a:t>1.0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9237" y="1732280"/>
            <a:ext cx="2442896" cy="4153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18867" y="3549227"/>
            <a:ext cx="4134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Опция 2:  Как исправить...</a:t>
            </a:r>
          </a:p>
        </p:txBody>
      </p:sp>
    </p:spTree>
    <p:extLst>
      <p:ext uri="{BB962C8B-B14F-4D97-AF65-F5344CB8AC3E}">
        <p14:creationId xmlns:p14="http://schemas.microsoft.com/office/powerpoint/2010/main" val="32303147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472" y="1097280"/>
            <a:ext cx="6434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Сравнение данных предварительной и исполнительной съемок, выполненных по одним и тем же галсам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ru-RU" b="0" i="0" u="none" baseline="0"/>
              <a:t>Ознакомление с ПСО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29</a:t>
            </a:fld>
            <a:endParaRPr lang="ru-RU"/>
          </a:p>
        </p:txBody>
      </p:sp>
      <p:sp>
        <p:nvSpPr>
          <p:cNvPr id="4" name="Rounded Rectangle 3"/>
          <p:cNvSpPr/>
          <p:nvPr/>
        </p:nvSpPr>
        <p:spPr>
          <a:xfrm>
            <a:off x="516805" y="2445173"/>
            <a:ext cx="4114800" cy="2350347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600" b="1" i="0" u="none" baseline="0"/>
              <a:t>LOG FILE предварительной съемки: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AAA.LOG</a:t>
            </a:r>
          </a:p>
          <a:p>
            <a:pPr algn="l" rtl="0"/>
            <a:r>
              <a:rPr lang="ru-RU" sz="1600" b="1" i="0" u="none" baseline="0"/>
              <a:t>Файл исполнительной съемки: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ССС.LOG</a:t>
            </a:r>
          </a:p>
          <a:p>
            <a:pPr algn="l" rtl="0"/>
            <a:r>
              <a:rPr lang="ru-RU" sz="1600" b="1" i="0" u="none" baseline="0"/>
              <a:t>Допустимый Перебор: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1фут</a:t>
            </a:r>
          </a:p>
          <a:p>
            <a:pPr algn="l" rtl="0"/>
            <a:r>
              <a:rPr lang="ru-RU" sz="1600" b="1" i="0" u="none" baseline="0"/>
              <a:t>Метод:    Philadelphia PostDredge</a:t>
            </a:r>
          </a:p>
          <a:p>
            <a:pPr algn="l" rtl="0"/>
            <a:r>
              <a:rPr lang="ru-RU" sz="1600" b="1" i="0" u="none" baseline="0"/>
              <a:t>ДП:</a:t>
            </a:r>
            <a:r>
              <a:rPr lang="ru-RU" sz="1600" b="0" i="0" u="none" baseline="0"/>
              <a:t>		</a:t>
            </a:r>
            <a:r>
              <a:rPr lang="ru-RU" sz="1600" b="1" i="0" u="none" baseline="0"/>
              <a:t>Non-Contour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5362" y="1679786"/>
            <a:ext cx="3366104" cy="4284133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  <p:sp>
        <p:nvSpPr>
          <p:cNvPr id="5" name="Snip Diagonal Corner Rectangle 4"/>
          <p:cNvSpPr/>
          <p:nvPr/>
        </p:nvSpPr>
        <p:spPr>
          <a:xfrm>
            <a:off x="347472" y="1168400"/>
            <a:ext cx="8110728" cy="5232400"/>
          </a:xfrm>
          <a:prstGeom prst="snip2Diag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ru-RU" sz="2800" b="0" i="0" u="none" baseline="0" dirty="0">
                <a:solidFill>
                  <a:schemeClr val="bg1"/>
                </a:solidFill>
              </a:rPr>
              <a:t>Что из этого следует?</a:t>
            </a:r>
          </a:p>
          <a:p>
            <a:endParaRPr lang="ru-RU" sz="2800" dirty="0">
              <a:solidFill>
                <a:schemeClr val="bg1"/>
              </a:solidFill>
            </a:endParaRPr>
          </a:p>
          <a:p>
            <a:pPr lvl="1" algn="l" rtl="0"/>
            <a:r>
              <a:rPr lang="ru-RU" sz="2400" b="0" i="0" u="none" baseline="0" dirty="0">
                <a:solidFill>
                  <a:schemeClr val="bg1"/>
                </a:solidFill>
              </a:rPr>
              <a:t>Если предварительная и исполнительная съемки выполнены по разным </a:t>
            </a:r>
            <a:r>
              <a:rPr lang="ru-RU" sz="2400" b="0" i="0" u="none" baseline="0" dirty="0" err="1">
                <a:solidFill>
                  <a:schemeClr val="bg1"/>
                </a:solidFill>
              </a:rPr>
              <a:t>галсам</a:t>
            </a:r>
            <a:r>
              <a:rPr lang="ru-RU" sz="2400" b="0" i="0" u="none" baseline="0" dirty="0">
                <a:solidFill>
                  <a:schemeClr val="bg1"/>
                </a:solidFill>
              </a:rPr>
              <a:t>, можно использовать МОДЕЛЬ TIN для вывода данных одной из съемок по нужным </a:t>
            </a:r>
            <a:r>
              <a:rPr lang="ru-RU" sz="2400" b="0" i="0" u="none" baseline="0" dirty="0" err="1">
                <a:solidFill>
                  <a:schemeClr val="bg1"/>
                </a:solidFill>
              </a:rPr>
              <a:t>галсам</a:t>
            </a:r>
            <a:r>
              <a:rPr lang="ru-RU" sz="2400" b="0" i="0" u="none" baseline="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682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Temp\VC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472" y="1628087"/>
            <a:ext cx="7826419" cy="331498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09599" y="117199"/>
            <a:ext cx="81872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4400" b="0" i="0" u="none" baseline="0" dirty="0">
                <a:solidFill>
                  <a:schemeClr val="bg1"/>
                </a:solidFill>
              </a:rPr>
              <a:t>БАЗОВАЯ ТЕРМИНОЛОГИЯ</a:t>
            </a:r>
          </a:p>
        </p:txBody>
      </p:sp>
      <p:sp>
        <p:nvSpPr>
          <p:cNvPr id="4" name="Rectangle 3"/>
          <p:cNvSpPr/>
          <p:nvPr/>
        </p:nvSpPr>
        <p:spPr>
          <a:xfrm>
            <a:off x="609600" y="4648200"/>
            <a:ext cx="7848600" cy="1676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89180" y="4730873"/>
            <a:ext cx="64770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 dirty="0" smtClean="0">
                <a:solidFill>
                  <a:srgbClr val="FF0000"/>
                </a:solidFill>
              </a:rPr>
              <a:t>Материал, </a:t>
            </a:r>
            <a:r>
              <a:rPr lang="ru-RU" sz="1600" b="0" i="0" u="none" baseline="0" dirty="0">
                <a:solidFill>
                  <a:srgbClr val="FF0000"/>
                </a:solidFill>
              </a:rPr>
              <a:t>удаленный выше проектных отметок (</a:t>
            </a:r>
            <a:r>
              <a:rPr lang="ru-RU" sz="1600" b="0" i="0" u="none" baseline="0" dirty="0" err="1">
                <a:solidFill>
                  <a:srgbClr val="FF0000"/>
                </a:solidFill>
              </a:rPr>
              <a:t>grade</a:t>
            </a:r>
            <a:r>
              <a:rPr lang="ru-RU" sz="1600" b="0" i="0" u="none" baseline="0" dirty="0">
                <a:solidFill>
                  <a:srgbClr val="FF0000"/>
                </a:solidFill>
              </a:rPr>
              <a:t>)</a:t>
            </a:r>
          </a:p>
          <a:p>
            <a:pPr algn="l" rtl="0"/>
            <a:r>
              <a:rPr lang="ru-RU" sz="1600" b="0" i="0" u="none" baseline="0" dirty="0">
                <a:solidFill>
                  <a:srgbClr val="00B050"/>
                </a:solidFill>
              </a:rPr>
              <a:t>Материал, удаленный до </a:t>
            </a:r>
            <a:r>
              <a:rPr lang="ru-RU" sz="1600" b="0" i="0" u="none" baseline="0" dirty="0" err="1">
                <a:solidFill>
                  <a:srgbClr val="00B050"/>
                </a:solidFill>
              </a:rPr>
              <a:t>оплач</a:t>
            </a:r>
            <a:r>
              <a:rPr lang="ru-RU" sz="1600" b="0" i="0" u="none" baseline="0" dirty="0">
                <a:solidFill>
                  <a:srgbClr val="00B050"/>
                </a:solidFill>
              </a:rPr>
              <a:t>. перебора</a:t>
            </a:r>
          </a:p>
          <a:p>
            <a:pPr algn="l" rtl="0"/>
            <a:r>
              <a:rPr lang="ru-RU" sz="1600" b="0" i="0" u="none" baseline="0" dirty="0" smtClean="0">
                <a:solidFill>
                  <a:srgbClr val="0000FF"/>
                </a:solidFill>
              </a:rPr>
              <a:t>Материал </a:t>
            </a:r>
            <a:r>
              <a:rPr lang="ru-RU" sz="1600" b="0" i="0" u="none" baseline="0" dirty="0">
                <a:solidFill>
                  <a:srgbClr val="0000FF"/>
                </a:solidFill>
              </a:rPr>
              <a:t>выше отметки неоплачиваемого перебора</a:t>
            </a:r>
          </a:p>
          <a:p>
            <a:pPr algn="l" rtl="0"/>
            <a:r>
              <a:rPr lang="ru-RU" sz="1600" b="0" i="0" u="none" baseline="0" dirty="0">
                <a:solidFill>
                  <a:srgbClr val="FF9900"/>
                </a:solidFill>
              </a:rPr>
              <a:t>Оставшийся материал</a:t>
            </a:r>
          </a:p>
          <a:p>
            <a:pPr algn="l" rtl="0"/>
            <a:r>
              <a:rPr lang="ru-RU" sz="1600" b="0" i="0" u="none" baseline="0" dirty="0" err="1">
                <a:solidFill>
                  <a:srgbClr val="FF33CC"/>
                </a:solidFill>
              </a:rPr>
              <a:t>Infill</a:t>
            </a:r>
            <a:r>
              <a:rPr lang="ru-RU" sz="1600" b="0" i="0" u="none" baseline="0" dirty="0">
                <a:solidFill>
                  <a:srgbClr val="FF33CC"/>
                </a:solidFill>
              </a:rPr>
              <a:t> (заполнение)</a:t>
            </a:r>
          </a:p>
        </p:txBody>
      </p:sp>
      <p:sp>
        <p:nvSpPr>
          <p:cNvPr id="6" name="Rectangle 5"/>
          <p:cNvSpPr/>
          <p:nvPr/>
        </p:nvSpPr>
        <p:spPr>
          <a:xfrm>
            <a:off x="169334" y="4811144"/>
            <a:ext cx="533400" cy="152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69334" y="5085464"/>
            <a:ext cx="533400" cy="152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169334" y="5359784"/>
            <a:ext cx="533400" cy="152400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169334" y="5634104"/>
            <a:ext cx="533400" cy="152400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169334" y="5908424"/>
            <a:ext cx="533400" cy="152400"/>
          </a:xfrm>
          <a:prstGeom prst="rect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350000" y="4382593"/>
            <a:ext cx="2667000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100" b="1" i="0" u="none" baseline="0" dirty="0">
                <a:solidFill>
                  <a:schemeClr val="bg2"/>
                </a:solidFill>
              </a:rPr>
              <a:t>Заполнение может быть выше проектной отметки, в оплачиваемом </a:t>
            </a:r>
            <a:r>
              <a:rPr lang="ru-RU" sz="1100" b="1" i="0" u="none" baseline="0" dirty="0" err="1">
                <a:solidFill>
                  <a:schemeClr val="bg2"/>
                </a:solidFill>
              </a:rPr>
              <a:t>переоборе</a:t>
            </a:r>
            <a:r>
              <a:rPr lang="ru-RU" sz="1100" b="1" i="0" u="none" baseline="0" dirty="0">
                <a:solidFill>
                  <a:schemeClr val="bg2"/>
                </a:solidFill>
              </a:rPr>
              <a:t> или ниже допустимого перебора.</a:t>
            </a:r>
          </a:p>
          <a:p>
            <a:endParaRPr lang="ru-RU" sz="1100" b="1" dirty="0">
              <a:solidFill>
                <a:schemeClr val="bg2"/>
              </a:solidFill>
            </a:endParaRPr>
          </a:p>
          <a:p>
            <a:pPr algn="l" rtl="0"/>
            <a:r>
              <a:rPr lang="ru-RU" sz="1100" b="1" i="0" u="none" baseline="0" dirty="0">
                <a:solidFill>
                  <a:schemeClr val="bg2"/>
                </a:solidFill>
              </a:rPr>
              <a:t>Является ли оно естественным или результатом дноуглубления?</a:t>
            </a:r>
          </a:p>
          <a:p>
            <a:endParaRPr lang="ru-RU" sz="1100" b="1" dirty="0">
              <a:solidFill>
                <a:schemeClr val="bg2"/>
              </a:solidFill>
            </a:endParaRPr>
          </a:p>
          <a:p>
            <a:pPr algn="l" rtl="0"/>
            <a:r>
              <a:rPr lang="ru-RU" sz="1100" b="1" i="0" u="none" baseline="0" dirty="0">
                <a:solidFill>
                  <a:schemeClr val="bg2"/>
                </a:solidFill>
              </a:rPr>
              <a:t>В некоторых контрактах за него может налагаться пеня. </a:t>
            </a:r>
          </a:p>
          <a:p>
            <a:pPr algn="l" rtl="0"/>
            <a:r>
              <a:rPr lang="ru-RU" sz="1100" b="1" i="0" u="none" baseline="0" dirty="0">
                <a:solidFill>
                  <a:schemeClr val="bg2"/>
                </a:solidFill>
              </a:rPr>
              <a:t>Материал заполнения!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39313" y="1298025"/>
            <a:ext cx="54572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Материала ниже отметки неоплачиваемого перебора можно вычислить ниже отметки оплачиваемого перебора или в пределах всего участка съемки.</a:t>
            </a:r>
          </a:p>
          <a:p>
            <a:endParaRPr lang="ru-RU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 материал неоплачиваемого перебора может быть пеня!</a:t>
            </a:r>
          </a:p>
        </p:txBody>
      </p:sp>
      <p:cxnSp>
        <p:nvCxnSpPr>
          <p:cNvPr id="14" name="Straight Connector 13"/>
          <p:cNvCxnSpPr/>
          <p:nvPr/>
        </p:nvCxnSpPr>
        <p:spPr>
          <a:xfrm rot="5400000">
            <a:off x="609600" y="2743200"/>
            <a:ext cx="914400" cy="1588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5152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Рассматривая Вид Профиля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30</a:t>
            </a:fld>
            <a:endParaRPr lang="ru-RU"/>
          </a:p>
        </p:txBody>
      </p:sp>
      <p:pic>
        <p:nvPicPr>
          <p:cNvPr id="4099" name="Picture 3" descr="C:\Temp\Volume Course\AAA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497839"/>
            <a:ext cx="7777480" cy="313484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3973" y="4821043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Предварительная</a:t>
            </a:r>
          </a:p>
          <a:p>
            <a:pPr algn="l" rtl="0"/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ru-RU" sz="1200" b="0" i="0" u="none" baseline="0"/>
              <a:t>Черная линия</a:t>
            </a: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16666" y="4812576"/>
            <a:ext cx="19473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Исполнительная</a:t>
            </a: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ru-RU" sz="1600" b="0" i="0" u="none" baseline="0">
                <a:solidFill>
                  <a:srgbClr val="FF0000"/>
                </a:solidFill>
              </a:rPr>
              <a:t>красная линия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0380" y="5655734"/>
            <a:ext cx="3810000" cy="5847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bg1"/>
                </a:solidFill>
              </a:rPr>
              <a:t>Можно изменить цвета линий и подписи во вкладыше Съемки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76800" y="4831418"/>
            <a:ext cx="38100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1" i="0" u="none" baseline="0">
                <a:solidFill>
                  <a:srgbClr val="0070C0"/>
                </a:solidFill>
              </a:rPr>
              <a:t>Объем материала, удаленный выше проектных отметок (grade)</a:t>
            </a:r>
          </a:p>
          <a:p>
            <a:pPr algn="l" rtl="0"/>
            <a:r>
              <a:rPr lang="ru-RU" sz="1600" b="1" i="0" u="none" baseline="0">
                <a:solidFill>
                  <a:srgbClr val="00B050"/>
                </a:solidFill>
              </a:rPr>
              <a:t>Материал, удаленный до оплач. перебора</a:t>
            </a:r>
          </a:p>
          <a:p>
            <a:pPr algn="l" rtl="0"/>
            <a:r>
              <a:rPr lang="ru-RU" sz="1600" b="1" i="0" u="none" baseline="0">
                <a:solidFill>
                  <a:srgbClr val="FF0000"/>
                </a:solidFill>
              </a:rPr>
              <a:t>Добавленный материал (Infill)</a:t>
            </a:r>
          </a:p>
        </p:txBody>
      </p:sp>
    </p:spTree>
    <p:extLst>
      <p:ext uri="{BB962C8B-B14F-4D97-AF65-F5344CB8AC3E}">
        <p14:creationId xmlns:p14="http://schemas.microsoft.com/office/powerpoint/2010/main" val="34112478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Понимание Infill (заполнение)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3068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47472" y="2693354"/>
            <a:ext cx="8342715" cy="3416194"/>
            <a:chOff x="259348" y="1295400"/>
            <a:chExt cx="8885375" cy="3581400"/>
          </a:xfrm>
        </p:grpSpPr>
        <p:pic>
          <p:nvPicPr>
            <p:cNvPr id="5122" name="Picture 2" descr="C:\Temp\Volume Course\AAA8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9348" y="1295400"/>
              <a:ext cx="8885375" cy="3581400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5562600" y="2514600"/>
              <a:ext cx="609600" cy="830997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4800" b="0" i="0" u="none" baseline="0">
                  <a:solidFill>
                    <a:schemeClr val="bg2"/>
                  </a:solidFill>
                </a:rPr>
                <a:t>А</a:t>
              </a:r>
              <a:endParaRPr lang="ru-RU" dirty="0">
                <a:solidFill>
                  <a:schemeClr val="bg2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124200" y="2514600"/>
              <a:ext cx="609600" cy="83099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4800" b="0" i="0" u="none" baseline="0">
                  <a:solidFill>
                    <a:srgbClr val="FF0000"/>
                  </a:solidFill>
                </a:rPr>
                <a:t>В</a:t>
              </a:r>
              <a:endParaRPr lang="ru-RU" dirty="0">
                <a:solidFill>
                  <a:srgbClr val="FF0000"/>
                </a:solidFill>
              </a:endParaRPr>
            </a:p>
          </p:txBody>
        </p:sp>
        <p:cxnSp>
          <p:nvCxnSpPr>
            <p:cNvPr id="8" name="Straight Arrow Connector 7"/>
            <p:cNvCxnSpPr/>
            <p:nvPr/>
          </p:nvCxnSpPr>
          <p:spPr>
            <a:xfrm rot="16200000" flipH="1">
              <a:off x="3619500" y="3162300"/>
              <a:ext cx="533400" cy="4572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rot="5400000">
              <a:off x="2667000" y="3276600"/>
              <a:ext cx="609600" cy="4572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rot="16200000" flipH="1">
              <a:off x="5638802" y="3429001"/>
              <a:ext cx="533399" cy="76198"/>
            </a:xfrm>
            <a:prstGeom prst="straightConnector1">
              <a:avLst/>
            </a:prstGeom>
            <a:ln>
              <a:solidFill>
                <a:schemeClr val="bg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Несколько слов о заполнении (Infill)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117170"/>
            <a:ext cx="8229600" cy="1447800"/>
          </a:xfrm>
        </p:spPr>
        <p:txBody>
          <a:bodyPr>
            <a:noAutofit/>
          </a:bodyPr>
          <a:lstStyle/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Возможно, материал был перемещен из </a:t>
            </a:r>
            <a:r>
              <a:rPr lang="ru-RU" sz="2400" b="0" i="0" u="none" baseline="0">
                <a:solidFill>
                  <a:schemeClr val="bg2"/>
                </a:solidFill>
              </a:rPr>
              <a:t>А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в </a:t>
            </a:r>
            <a:r>
              <a:rPr lang="ru-RU" sz="2400" b="0" i="0" u="none" baseline="0">
                <a:solidFill>
                  <a:srgbClr val="FF0000"/>
                </a:solidFill>
              </a:rPr>
              <a:t>В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!</a:t>
            </a:r>
          </a:p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Возможно произошла естественная седиментация!</a:t>
            </a:r>
          </a:p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 каком основании Вы хотите платить за него (или получить оплату)?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1206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Заполнение в отчетах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33</a:t>
            </a:fld>
            <a:endParaRPr lang="ru-RU"/>
          </a:p>
        </p:txBody>
      </p:sp>
      <p:sp>
        <p:nvSpPr>
          <p:cNvPr id="4" name="Rectangle 3"/>
          <p:cNvSpPr/>
          <p:nvPr/>
        </p:nvSpPr>
        <p:spPr>
          <a:xfrm>
            <a:off x="457200" y="1457862"/>
            <a:ext cx="9144000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Итоговые объемы дноуглубления</a:t>
            </a:r>
          </a:p>
          <a:p>
            <a:pPr algn="l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        ===========================</a:t>
            </a:r>
          </a:p>
          <a:p>
            <a:pPr algn="l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Materials                                 </a:t>
            </a:r>
            <a:r>
              <a:rPr lang="ru-RU" sz="1200" b="1" i="0" u="none" baseline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Gross Material       </a:t>
            </a:r>
            <a:r>
              <a:rPr lang="ru-RU" sz="1200" b="1" i="0" u="none" baseline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Infill</a:t>
            </a:r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1200" b="1" i="0" u="none" baseline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Net Material</a:t>
            </a:r>
          </a:p>
          <a:p>
            <a:pPr algn="l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 Total Removed To Project Depth ......            5836.8         651.1        5185.7</a:t>
            </a:r>
          </a:p>
          <a:p>
            <a:pPr algn="l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 Total Pay Removed In Overdepth ......            2040.1         86.0       1954.0</a:t>
            </a:r>
          </a:p>
          <a:p>
            <a:pPr algn="l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 Total Pay Removed ...................            7876.9        737.2       7139.7</a:t>
            </a:r>
          </a:p>
          <a:p>
            <a:pPr algn="l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 Total Removed .......................            9545.9       1764.5       7781.4</a:t>
            </a:r>
          </a:p>
          <a:p>
            <a:pPr algn="l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 Total Remaining Above Project Depth .            1981.9                      1981.9</a:t>
            </a:r>
          </a:p>
          <a:p>
            <a:pPr algn="l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 Total Overdredged Material ..........            1669.0       1027.3        641.7</a:t>
            </a:r>
          </a:p>
          <a:p>
            <a:pPr algn="l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 Total Infill Material ...............                         1764.5     </a:t>
            </a: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ru-RU" sz="11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682253"/>
            <a:ext cx="8229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отчета в методе Philadelphia PreDredge (выше):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Колонка Gross Material содержится объем удаленного материала без учета заполнения.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Колонка</a:t>
            </a:r>
            <a:r>
              <a:rPr lang="ru-RU" sz="1600" b="0" i="0" u="none" baseline="0"/>
              <a:t>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«</a:t>
            </a:r>
            <a:r>
              <a:rPr lang="ru-RU" sz="1600" b="0" i="0" u="none" baseline="0">
                <a:solidFill>
                  <a:srgbClr val="FF0000"/>
                </a:solidFill>
              </a:rPr>
              <a:t>Infill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« показывает вычисленное заполнение для каждого участка.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Колонка «</a:t>
            </a:r>
            <a:r>
              <a:rPr lang="ru-RU" sz="1600" b="0" i="0" u="none" baseline="0">
                <a:solidFill>
                  <a:schemeClr val="accent1"/>
                </a:solidFill>
              </a:rPr>
              <a:t>Net Material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« - «</a:t>
            </a:r>
            <a:r>
              <a:rPr lang="ru-RU" sz="1600" b="0" i="0" u="none" baseline="0">
                <a:solidFill>
                  <a:schemeClr val="bg2"/>
                </a:solidFill>
              </a:rPr>
              <a:t>Gross Material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« минус «</a:t>
            </a:r>
            <a:r>
              <a:rPr lang="ru-RU" sz="1600" b="0" i="0" u="none" baseline="0">
                <a:solidFill>
                  <a:schemeClr val="accent1"/>
                </a:solidFill>
              </a:rPr>
              <a:t>Ifill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».</a:t>
            </a:r>
          </a:p>
          <a:p>
            <a:pPr algn="l" rtl="0">
              <a:buFont typeface="Arial" pitchFamily="34" charset="0"/>
              <a:buChar char="•"/>
            </a:pPr>
            <a:endParaRPr lang="ru-RU" sz="1600" dirty="0"/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заполнение произошло из-за естественной седиментации, можно использовать </a:t>
            </a:r>
            <a:r>
              <a:rPr lang="ru-RU" sz="1600" b="0" i="0" u="none" baseline="0">
                <a:solidFill>
                  <a:schemeClr val="bg2"/>
                </a:solidFill>
              </a:rPr>
              <a:t>Gross Material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.  Если заполнение произошло из-за плохого дноуглубления, можно использовать </a:t>
            </a:r>
            <a:r>
              <a:rPr lang="ru-RU" sz="1600" b="0" i="0" u="none" baseline="0">
                <a:solidFill>
                  <a:schemeClr val="accent1"/>
                </a:solidFill>
              </a:rPr>
              <a:t>Net Material</a:t>
            </a:r>
            <a:r>
              <a:rPr lang="ru-RU" sz="1600" b="0" i="0" u="none" baseline="0"/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457200" y="1040555"/>
            <a:ext cx="3544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Отчет в Philadelphia PreDredge</a:t>
            </a:r>
          </a:p>
        </p:txBody>
      </p:sp>
    </p:spTree>
    <p:extLst>
      <p:ext uri="{BB962C8B-B14F-4D97-AF65-F5344CB8AC3E}">
        <p14:creationId xmlns:p14="http://schemas.microsoft.com/office/powerpoint/2010/main" val="21620557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1139825"/>
          </a:xfrm>
        </p:spPr>
        <p:txBody>
          <a:bodyPr/>
          <a:lstStyle/>
          <a:p>
            <a:pPr algn="l" rtl="0" eaLnBrk="1" hangingPunct="1"/>
            <a:r>
              <a:rPr lang="ru-RU" b="0" i="0" u="none" baseline="0"/>
              <a:t>Метод АЕА3:  Материалы в отчете</a:t>
            </a:r>
          </a:p>
        </p:txBody>
      </p:sp>
      <p:sp>
        <p:nvSpPr>
          <p:cNvPr id="20482" name="Rectangle 3"/>
          <p:cNvSpPr>
            <a:spLocks noGrp="1" noChangeArrowheads="1"/>
          </p:cNvSpPr>
          <p:nvPr>
            <p:ph idx="1"/>
          </p:nvPr>
        </p:nvSpPr>
        <p:spPr>
          <a:xfrm>
            <a:off x="0" y="1522276"/>
            <a:ext cx="8229600" cy="780657"/>
          </a:xfrm>
        </p:spPr>
        <p:txBody>
          <a:bodyPr>
            <a:noAutofit/>
          </a:bodyPr>
          <a:lstStyle/>
          <a:p>
            <a:pPr marL="411163" algn="l" rtl="0" eaLnBrk="1" hangingPunct="1"/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AEA 3 сравнивает данные предварительной и исполнительной съемок.</a:t>
            </a:r>
          </a:p>
          <a:p>
            <a:pPr marL="411163" algn="l" rtl="0" eaLnBrk="1" hangingPunct="1"/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Обе съемки должны быть выполнены по одним и тем же галсам.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34</a:t>
            </a:fld>
            <a:endParaRPr lang="ru-RU"/>
          </a:p>
        </p:txBody>
      </p:sp>
      <p:pic>
        <p:nvPicPr>
          <p:cNvPr id="20487" name="Picture 4" descr="AEA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461260"/>
            <a:ext cx="7738237" cy="3723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130669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 dirty="0"/>
              <a:t>Заполнение в отчете </a:t>
            </a:r>
            <a:r>
              <a:rPr lang="ru-RU" sz="2400" b="0" i="0" u="none" baseline="0" dirty="0" smtClean="0"/>
              <a:t>АЕА3</a:t>
            </a:r>
            <a:endParaRPr lang="ru-RU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35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35374" y="3439464"/>
            <a:ext cx="772329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Отчет АЕА3 (выше) содержит: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ru-RU" sz="1600" b="0" i="0" u="none" baseline="0"/>
              <a:t> 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Строку </a:t>
            </a:r>
            <a:r>
              <a:rPr lang="ru-RU" sz="1600" b="0" i="0" u="none" baseline="0">
                <a:solidFill>
                  <a:srgbClr val="FF33CC"/>
                </a:solidFill>
              </a:rPr>
              <a:t>Y1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- заполнение для каждого участка.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Строку </a:t>
            </a:r>
            <a:r>
              <a:rPr lang="ru-RU" sz="1600" b="0" i="0" u="none" baseline="0">
                <a:solidFill>
                  <a:srgbClr val="FF0000"/>
                </a:solidFill>
              </a:rPr>
              <a:t>Pre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- материал по данным предварительной съемки.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Строку </a:t>
            </a:r>
            <a:r>
              <a:rPr lang="ru-RU" sz="1600" b="0" i="0" u="none" baseline="0">
                <a:solidFill>
                  <a:srgbClr val="99FF33"/>
                </a:solidFill>
              </a:rPr>
              <a:t>Post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- материал по данным исполнительной съемки.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ru-RU" sz="1600" b="0" i="0" u="none" baseline="0"/>
              <a:t> 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Строку ‘</a:t>
            </a:r>
            <a:r>
              <a:rPr lang="ru-RU" sz="1600" b="0" i="0" u="none" baseline="0">
                <a:solidFill>
                  <a:srgbClr val="00B0F0"/>
                </a:solidFill>
              </a:rPr>
              <a:t>Delta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’ - материал предварительной съемки минус исполнительной.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ru-RU" sz="1600" b="0" i="0" u="none" baseline="0"/>
              <a:t> 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Строку ‘</a:t>
            </a:r>
            <a:r>
              <a:rPr lang="ru-RU" sz="1600" b="0" i="0" u="none" baseline="0">
                <a:solidFill>
                  <a:srgbClr val="7030A0"/>
                </a:solidFill>
              </a:rPr>
              <a:t>TotPay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’, которая добавляет материал заполнения в результаты Delta.</a:t>
            </a:r>
          </a:p>
          <a:p>
            <a:pPr algn="l" rtl="0">
              <a:buFont typeface="Arial" pitchFamily="34" charset="0"/>
              <a:buChar char="•"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заполнение произошло из-за естественной седиментации, можно использовать </a:t>
            </a:r>
            <a:r>
              <a:rPr lang="ru-RU" sz="1600" b="0" i="0" u="none" baseline="0">
                <a:solidFill>
                  <a:srgbClr val="7030A0"/>
                </a:solidFill>
              </a:rPr>
              <a:t>Total Pay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.</a:t>
            </a:r>
          </a:p>
          <a:p>
            <a:pPr algn="l" rtl="0"/>
            <a:r>
              <a:rPr lang="ru-RU" sz="1600" b="0" i="0" u="none" baseline="0"/>
              <a:t>Если заполнение произошло из-за плохого дноуглубления, можно использовать </a:t>
            </a:r>
            <a:r>
              <a:rPr lang="ru-RU" sz="1600" b="0" i="0" u="none" baseline="0">
                <a:solidFill>
                  <a:srgbClr val="00B0F0"/>
                </a:solidFill>
              </a:rPr>
              <a:t>Delta</a:t>
            </a:r>
            <a:r>
              <a:rPr lang="ru-RU" sz="1600" b="0" i="0" u="none" baseline="0"/>
              <a:t>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649307"/>
            <a:ext cx="9144000" cy="1485022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algn="l" rtl="0"/>
            <a:r>
              <a:rPr lang="ru-RU" sz="1000" b="0" i="0" u="none" baseline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0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Accum      V1L      V2L      V3L       V1      V2P     V2NP       V3      X2L      X2R      V1R      V2R      V3R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____________________________________________________________________________________________________________________</a:t>
            </a:r>
          </a:p>
          <a:p>
            <a:pPr algn="l" rtl="0"/>
            <a:r>
              <a:rPr lang="ru-RU" sz="1000" b="1" i="0" u="none" baseline="0">
                <a:solidFill>
                  <a:srgbClr val="FF33CC"/>
                </a:solidFill>
                <a:latin typeface="Courier New" pitchFamily="49" charset="0"/>
                <a:cs typeface="Courier New" pitchFamily="49" charset="0"/>
              </a:rPr>
              <a:t>     Y1      0.0      0.0      0.0    369.0      0.0      0.0      0.0      0.0      0.0     46.3     18.5      0.0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____________________________________________________________________________________________________________________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</a:t>
            </a:r>
            <a:r>
              <a:rPr lang="ru-RU" sz="1000" b="1" i="0" u="none" baseline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Pre     37.0     46.3      0.0   3703.7   1851.9      0.0      0.0      0.0      0.0     37.0     46.3      0.0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1000" b="1" i="0" u="none" baseline="0">
                <a:solidFill>
                  <a:srgbClr val="99FF33"/>
                </a:solidFill>
                <a:latin typeface="Courier New" pitchFamily="49" charset="0"/>
                <a:cs typeface="Courier New" pitchFamily="49" charset="0"/>
              </a:rPr>
              <a:t>Post      9.3     27.8      0.0   2590.7   1851.9      0.0      0.0      0.0      0.0     83.3     64.8      0.0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_____________________________________________________________________________________________________________________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000" b="1" i="0" u="none" baseline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  Delta     27,8     18,5      0,0   1113,0      0,0      0,0      0,0      0,0      0,0    -46,3    -18,5      0,0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000" b="1" i="0" u="none" baseline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TotPay      27.8      18.5      0.0    1481.9      0.0      0.0      0.0      0.0      0.0     0.0     0.0      0.0</a:t>
            </a:r>
          </a:p>
        </p:txBody>
      </p:sp>
    </p:spTree>
    <p:extLst>
      <p:ext uri="{BB962C8B-B14F-4D97-AF65-F5344CB8AC3E}">
        <p14:creationId xmlns:p14="http://schemas.microsoft.com/office/powerpoint/2010/main" val="36971738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17389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Заполнение в отчетах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36</a:t>
            </a:fld>
            <a:endParaRPr lang="ru-RU"/>
          </a:p>
        </p:txBody>
      </p:sp>
      <p:sp>
        <p:nvSpPr>
          <p:cNvPr id="4" name="Rectangle 3"/>
          <p:cNvSpPr/>
          <p:nvPr/>
        </p:nvSpPr>
        <p:spPr>
          <a:xfrm>
            <a:off x="-155786" y="1777305"/>
            <a:ext cx="914400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   </a:t>
            </a: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Station To Station    Глубина       Глубина:      Slope      Slope:</a:t>
            </a:r>
            <a:endParaRPr lang="ru-RU" sz="1400" b="1" dirty="0">
              <a:solidFill>
                <a:schemeClr val="tx1">
                  <a:lumMod val="65000"/>
                  <a:lumOff val="3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        792+00       799+56     26,0        27,0        0/0        0/0</a:t>
            </a:r>
          </a:p>
          <a:p>
            <a:endParaRPr lang="ru-RU" sz="1400" b="1" dirty="0">
              <a:solidFill>
                <a:schemeClr val="tx1">
                  <a:lumMod val="65000"/>
                  <a:lumOff val="3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        Итоговые объемы дноуглубления</a:t>
            </a:r>
          </a:p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        ===========================</a:t>
            </a:r>
          </a:p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        Общий оплачиваемый объем материала до проектной отметки:            5194.6 Куб Ярдов</a:t>
            </a:r>
          </a:p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        Общий материал удаленный в допустимом переборе .......            2220.4</a:t>
            </a:r>
          </a:p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        Всего удалено в допустимом переборе в прямоугольной врезке (box cut).               1.0</a:t>
            </a:r>
          </a:p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        Общий оплачиваемый объем включая прямоугольную врезку ...            7416.0</a:t>
            </a:r>
          </a:p>
          <a:p>
            <a:endParaRPr lang="ru-RU" sz="1400" b="1" dirty="0">
              <a:solidFill>
                <a:schemeClr val="tx1">
                  <a:lumMod val="65000"/>
                  <a:lumOff val="3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        Всего осталось выше проекта...            1979.1</a:t>
            </a:r>
          </a:p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        Всего осталось в допустимом переборе .....            1926.3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6974" y="4969934"/>
            <a:ext cx="81584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Отчет в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Jacksonville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PostDredge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автоматически применяет значение заполнения.  Отчет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суммиирует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0" i="0" u="none" baseline="0" dirty="0" err="1">
                <a:solidFill>
                  <a:schemeClr val="bg2"/>
                </a:solidFill>
              </a:rPr>
              <a:t>Net</a:t>
            </a:r>
            <a:r>
              <a:rPr lang="ru-RU" b="0" i="0" u="none" baseline="0" dirty="0">
                <a:solidFill>
                  <a:schemeClr val="bg2"/>
                </a:solidFill>
              </a:rPr>
              <a:t> </a:t>
            </a:r>
            <a:r>
              <a:rPr lang="ru-RU" b="0" i="0" u="none" baseline="0" dirty="0" err="1">
                <a:solidFill>
                  <a:schemeClr val="bg2"/>
                </a:solidFill>
              </a:rPr>
              <a:t>Material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Gross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-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Infill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Мы докажем это чуть позже...</a:t>
            </a:r>
          </a:p>
        </p:txBody>
      </p:sp>
      <p:sp>
        <p:nvSpPr>
          <p:cNvPr id="3" name="Rectangle 2"/>
          <p:cNvSpPr/>
          <p:nvPr/>
        </p:nvSpPr>
        <p:spPr>
          <a:xfrm>
            <a:off x="347472" y="1154668"/>
            <a:ext cx="43652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Отчет в методе Jacksonville Postdredge</a:t>
            </a:r>
          </a:p>
        </p:txBody>
      </p:sp>
    </p:spTree>
    <p:extLst>
      <p:ext uri="{BB962C8B-B14F-4D97-AF65-F5344CB8AC3E}">
        <p14:creationId xmlns:p14="http://schemas.microsoft.com/office/powerpoint/2010/main" val="25722186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Пробелы и неполное покрытие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2191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956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Пробелы в данных съемки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38</a:t>
            </a:fld>
            <a:endParaRPr lang="ru-RU"/>
          </a:p>
        </p:txBody>
      </p:sp>
      <p:pic>
        <p:nvPicPr>
          <p:cNvPr id="10242" name="Picture 2" descr="C:\Temp\Volume Course\HHH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999" y="4007580"/>
            <a:ext cx="7817573" cy="239684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7472" y="1468728"/>
            <a:ext cx="83545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bg2"/>
                </a:solidFill>
              </a:rPr>
              <a:t>ВНУТРЕННИЕ ПРОБЕЛЫ: 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ПСО интерполирует глубины внутри профиля.  Лучше проверить пробелы в данных, чтобы знать, как они могут повлиять на объемы.</a:t>
            </a:r>
          </a:p>
          <a:p>
            <a:endParaRPr lang="ru-RU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ru-RU" sz="1600" b="1" i="0" u="none" baseline="0">
                <a:solidFill>
                  <a:srgbClr val="FF0000"/>
                </a:solidFill>
              </a:rPr>
              <a:t>Обратите особое внимание на пробелы на подошвах канала.</a:t>
            </a:r>
          </a:p>
          <a:p>
            <a:pPr lvl="1" algn="l" rtl="0">
              <a:buFont typeface="Arial" pitchFamily="34" charset="0"/>
              <a:buChar char="•"/>
            </a:pPr>
            <a:endParaRPr lang="ru-RU" sz="1600" b="1" dirty="0">
              <a:solidFill>
                <a:srgbClr val="FFFF00"/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bg2"/>
                </a:solidFill>
              </a:rPr>
              <a:t>ВНЕШНИЕ ПРОБЕЛЫ:  </a:t>
            </a:r>
            <a:r>
              <a:rPr lang="ru-RU" sz="1600" b="0" i="0" u="none" baseline="0"/>
              <a:t>В ПСО не выполняется экстраполяция данных.  Вычисление площади разреза заканчивается там, где заканчиваются данные.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93028" y="4616160"/>
            <a:ext cx="937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rgbClr val="FF0000"/>
                </a:solidFill>
              </a:rPr>
              <a:t>Опасно!</a:t>
            </a:r>
          </a:p>
        </p:txBody>
      </p:sp>
    </p:spTree>
    <p:extLst>
      <p:ext uri="{BB962C8B-B14F-4D97-AF65-F5344CB8AC3E}">
        <p14:creationId xmlns:p14="http://schemas.microsoft.com/office/powerpoint/2010/main" val="54016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47472" y="0"/>
            <a:ext cx="9144000" cy="990600"/>
          </a:xfrm>
        </p:spPr>
        <p:txBody>
          <a:bodyPr>
            <a:normAutofit/>
          </a:bodyPr>
          <a:lstStyle/>
          <a:p>
            <a:pPr algn="l" rtl="0" eaLnBrk="1" hangingPunct="1"/>
            <a:r>
              <a:rPr lang="ru-RU" b="1" i="0" u="none" baseline="0"/>
              <a:t>Не оконченные галсы:</a:t>
            </a:r>
            <a:r>
              <a:rPr lang="ru-RU" b="0" i="0" u="none" baseline="0"/>
              <a:t> Нет данных вначале/конце</a:t>
            </a:r>
          </a:p>
        </p:txBody>
      </p:sp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0" y="1189037"/>
            <a:ext cx="7419975" cy="1984375"/>
          </a:xfrm>
        </p:spPr>
        <p:txBody>
          <a:bodyPr>
            <a:noAutofit/>
          </a:bodyPr>
          <a:lstStyle/>
          <a:p>
            <a:pPr marL="411163" algn="l" rtl="0" eaLnBrk="1" hangingPunct="1"/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CS&amp;V не выполняется экстраполяция данных.</a:t>
            </a:r>
          </a:p>
          <a:p>
            <a:pPr marL="411163" algn="l" rtl="0" eaLnBrk="1" hangingPunct="1"/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 рисунке вверху:  V = L * (A1 + A2) / 2.</a:t>
            </a:r>
          </a:p>
          <a:p>
            <a:pPr marL="411163" algn="l" rtl="0" eaLnBrk="1" hangingPunct="1"/>
            <a:endParaRPr lang="ru-RU" sz="1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11163" algn="l" rtl="0" eaLnBrk="1" hangingPunct="1"/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Вычисленный объем будет меньше реального.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39</a:t>
            </a:fld>
            <a:endParaRPr lang="ru-RU"/>
          </a:p>
        </p:txBody>
      </p:sp>
      <p:pic>
        <p:nvPicPr>
          <p:cNvPr id="15367" name="Picture 4" descr="VOL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472" y="2902404"/>
            <a:ext cx="7315200" cy="340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2118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0"/>
            <a:ext cx="4876800" cy="1006348"/>
          </a:xfrm>
        </p:spPr>
        <p:txBody>
          <a:bodyPr/>
          <a:lstStyle/>
          <a:p>
            <a:pPr algn="l" rtl="0"/>
            <a:r>
              <a:rPr lang="ru-RU" b="0" i="0" u="none" baseline="0"/>
              <a:t>Пикетаж (chainage) и офсет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95400"/>
            <a:ext cx="5298142" cy="1600200"/>
          </a:xfrm>
        </p:spPr>
        <p:txBody>
          <a:bodyPr>
            <a:noAutofit/>
          </a:bodyPr>
          <a:lstStyle/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‘Пикетаж (chainage) - расстояние вдоль оси канала.</a:t>
            </a:r>
          </a:p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Обычно выражается в инженерных единицах </a:t>
            </a:r>
          </a:p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(3240м = 3+240 или 32+40)</a:t>
            </a:r>
          </a:p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Начало канала не всегда начинается с 0 отметки.</a:t>
            </a:r>
          </a:p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«Офсет» обычно положителен вправо (если смотреть в конец канала).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0" y="2285682"/>
            <a:ext cx="8397626" cy="4549776"/>
            <a:chOff x="381000" y="106362"/>
            <a:chExt cx="8397626" cy="454977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1000" y="1005332"/>
              <a:ext cx="8397626" cy="36508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7162799" y="106362"/>
              <a:ext cx="160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1" i="0" u="none" baseline="0">
                  <a:solidFill>
                    <a:srgbClr val="FF0000"/>
                  </a:solidFill>
                </a:rPr>
                <a:t>Начало канала</a:t>
              </a:r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H="1">
              <a:off x="7924799" y="563562"/>
              <a:ext cx="228600" cy="152400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>
              <a:off x="3505199" y="2316162"/>
              <a:ext cx="76200" cy="533400"/>
            </a:xfrm>
            <a:prstGeom prst="straightConnector1">
              <a:avLst/>
            </a:prstGeom>
            <a:ln w="19050">
              <a:solidFill>
                <a:srgbClr val="0000FF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2438399" y="2468562"/>
              <a:ext cx="990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0"/>
              <a:r>
                <a:rPr lang="ru-RU" b="1" i="0" u="none" baseline="0">
                  <a:solidFill>
                    <a:srgbClr val="0000FF"/>
                  </a:solidFill>
                </a:rPr>
                <a:t>Офсет</a:t>
              </a: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 flipV="1">
              <a:off x="3809999" y="2316162"/>
              <a:ext cx="4038600" cy="609600"/>
            </a:xfrm>
            <a:prstGeom prst="straightConnector1">
              <a:avLst/>
            </a:prstGeom>
            <a:ln w="28575">
              <a:solidFill>
                <a:srgbClr val="0000FF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 rot="21150249">
              <a:off x="5504738" y="2566341"/>
              <a:ext cx="15240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1" i="0" u="none" baseline="0">
                  <a:solidFill>
                    <a:srgbClr val="0000FF"/>
                  </a:solidFill>
                </a:rPr>
                <a:t>Пикетаж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67832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47472" y="3175"/>
            <a:ext cx="8796528" cy="1139825"/>
          </a:xfrm>
        </p:spPr>
        <p:txBody>
          <a:bodyPr>
            <a:normAutofit/>
          </a:bodyPr>
          <a:lstStyle/>
          <a:p>
            <a:pPr algn="l" rtl="0" eaLnBrk="1" hangingPunct="1"/>
            <a:r>
              <a:rPr lang="ru-RU" b="1" i="0" u="none" baseline="0"/>
              <a:t>Не оконченные галсы:</a:t>
            </a:r>
            <a:r>
              <a:rPr lang="ru-RU" b="0" i="0" u="none" baseline="0"/>
              <a:t> Нет данных вначале/конце</a:t>
            </a:r>
          </a:p>
        </p:txBody>
      </p:sp>
      <p:sp>
        <p:nvSpPr>
          <p:cNvPr id="149507" name="Rectangle 3"/>
          <p:cNvSpPr>
            <a:spLocks noGrp="1" noChangeArrowheads="1"/>
          </p:cNvSpPr>
          <p:nvPr>
            <p:ph idx="1"/>
          </p:nvPr>
        </p:nvSpPr>
        <p:spPr>
          <a:xfrm>
            <a:off x="104775" y="1441904"/>
            <a:ext cx="3886200" cy="2895600"/>
          </a:xfrm>
        </p:spPr>
        <p:txBody>
          <a:bodyPr>
            <a:normAutofit/>
          </a:bodyPr>
          <a:lstStyle/>
          <a:p>
            <a:pPr marL="411480" algn="l" rtl="0" eaLnBrk="1" fontAlgn="auto" hangingPunct="1">
              <a:spcAft>
                <a:spcPts val="0"/>
              </a:spcAft>
              <a:defRPr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Галс №3 не закончен.</a:t>
            </a:r>
          </a:p>
          <a:p>
            <a:pPr marL="411480" algn="l" rtl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11480" algn="l" rtl="0" eaLnBrk="1" fontAlgn="auto" hangingPunct="1">
              <a:spcAft>
                <a:spcPts val="0"/>
              </a:spcAft>
              <a:defRPr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CS&amp;V нет экстраполяции.</a:t>
            </a:r>
          </a:p>
          <a:p>
            <a:pPr marL="740664" lvl="1" algn="l" rtl="0" eaLnBrk="1" fontAlgn="auto" hangingPunct="1">
              <a:spcAft>
                <a:spcPts val="0"/>
              </a:spcAft>
              <a:buFont typeface="Wingdings"/>
              <a:buChar char="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V</a:t>
            </a:r>
            <a:r>
              <a:rPr lang="ru-RU" sz="2000" b="0" i="0" u="none" baseline="-25000">
                <a:solidFill>
                  <a:schemeClr val="tx1">
                    <a:lumMod val="65000"/>
                    <a:lumOff val="35000"/>
                  </a:schemeClr>
                </a:solidFill>
              </a:rPr>
              <a:t>23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= 100*(A</a:t>
            </a:r>
            <a:r>
              <a:rPr lang="ru-RU" sz="2000" b="0" i="0" u="none" baseline="-2500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+A</a:t>
            </a:r>
            <a:r>
              <a:rPr lang="ru-RU" sz="2000" b="0" i="0" u="none" baseline="-2500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)/2</a:t>
            </a:r>
          </a:p>
          <a:p>
            <a:pPr marL="740664" lvl="1" algn="l" rtl="0" eaLnBrk="1" fontAlgn="auto" hangingPunct="1">
              <a:spcAft>
                <a:spcPts val="0"/>
              </a:spcAft>
              <a:buFont typeface="Wingdings"/>
              <a:buChar char="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V</a:t>
            </a:r>
            <a:r>
              <a:rPr lang="ru-RU" sz="2000" b="0" i="0" u="none" baseline="-25000">
                <a:solidFill>
                  <a:schemeClr val="tx1">
                    <a:lumMod val="65000"/>
                    <a:lumOff val="35000"/>
                  </a:schemeClr>
                </a:solidFill>
              </a:rPr>
              <a:t>34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= 100*(A</a:t>
            </a:r>
            <a:r>
              <a:rPr lang="ru-RU" sz="2000" b="0" i="0" u="none" baseline="-2500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+A</a:t>
            </a:r>
            <a:r>
              <a:rPr lang="ru-RU" sz="2000" b="0" i="0" u="none" baseline="-2500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)/2</a:t>
            </a:r>
          </a:p>
          <a:p>
            <a:pPr marL="740664" lvl="1" algn="l" rtl="0" eaLnBrk="1" fontAlgn="auto" hangingPunct="1">
              <a:spcAft>
                <a:spcPts val="0"/>
              </a:spcAft>
              <a:buFont typeface="Wingdings"/>
              <a:buChar char="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Поскольку площадь А3 меньше реальной, объем будет занижен.</a:t>
            </a:r>
          </a:p>
          <a:p>
            <a:pPr marL="740664" lvl="1" algn="l" rtl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40</a:t>
            </a:fld>
            <a:endParaRPr lang="ru-RU"/>
          </a:p>
        </p:txBody>
      </p:sp>
      <p:pic>
        <p:nvPicPr>
          <p:cNvPr id="16391" name="Picture 4" descr="VOL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0475" y="1600200"/>
            <a:ext cx="518160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09" name="Rectangle 5"/>
          <p:cNvSpPr>
            <a:spLocks noChangeArrowheads="1"/>
          </p:cNvSpPr>
          <p:nvPr/>
        </p:nvSpPr>
        <p:spPr bwMode="auto">
          <a:xfrm>
            <a:off x="347472" y="5032829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Правильно будет убрать профиль 3 из расчета.</a:t>
            </a:r>
          </a:p>
          <a:p>
            <a:pPr marL="800100" lvl="1" indent="-34290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V24 = 200 * (A</a:t>
            </a:r>
            <a:r>
              <a:rPr lang="ru-RU" sz="2000" b="0" i="0" u="none" baseline="-2500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+A</a:t>
            </a:r>
            <a:r>
              <a:rPr lang="ru-RU" sz="2000" b="0" i="0" u="none" baseline="-2500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) / 2</a:t>
            </a:r>
          </a:p>
          <a:p>
            <a:pPr marL="800100" lvl="1" indent="-34290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Результат будет точнее, если форма прорезей одинаковая.</a:t>
            </a:r>
          </a:p>
        </p:txBody>
      </p:sp>
      <p:pic>
        <p:nvPicPr>
          <p:cNvPr id="149510" name="Picture 6" descr="VOL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00475" y="1600200"/>
            <a:ext cx="518160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6132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algn="l" rtl="0"/>
            <a:r>
              <a:rPr lang="ru-RU" b="0" i="0" u="none" baseline="0"/>
              <a:t>Проверка данных на пробелы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12694"/>
            <a:ext cx="8229600" cy="752475"/>
          </a:xfrm>
        </p:spPr>
        <p:txBody>
          <a:bodyPr/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Возможно, лучше сперва проверить данные на наличие внешних пробелов и решить что с ними делать.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41</a:t>
            </a:fld>
            <a:endParaRPr lang="ru-RU"/>
          </a:p>
        </p:txBody>
      </p:sp>
      <p:grpSp>
        <p:nvGrpSpPr>
          <p:cNvPr id="4" name="Group 3"/>
          <p:cNvGrpSpPr/>
          <p:nvPr/>
        </p:nvGrpSpPr>
        <p:grpSpPr>
          <a:xfrm>
            <a:off x="3524250" y="2541512"/>
            <a:ext cx="4991100" cy="3476625"/>
            <a:chOff x="3205875" y="2743200"/>
            <a:chExt cx="5938125" cy="4114800"/>
          </a:xfrm>
        </p:grpSpPr>
        <p:pic>
          <p:nvPicPr>
            <p:cNvPr id="8194" name="Picture 2" descr="C:\Temp\Volume Course\Graph Options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05875" y="2743200"/>
              <a:ext cx="5938125" cy="4114800"/>
            </a:xfrm>
            <a:prstGeom prst="rect">
              <a:avLst/>
            </a:prstGeom>
            <a:noFill/>
          </p:spPr>
        </p:pic>
        <p:sp>
          <p:nvSpPr>
            <p:cNvPr id="5" name="Rectangle 4"/>
            <p:cNvSpPr/>
            <p:nvPr/>
          </p:nvSpPr>
          <p:spPr>
            <a:xfrm>
              <a:off x="3276600" y="5257800"/>
              <a:ext cx="2133600" cy="7620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pic>
        <p:nvPicPr>
          <p:cNvPr id="8195" name="Picture 3" descr="C:\Temp\Volume Course\DataGap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265941"/>
            <a:ext cx="3947922" cy="133694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57200" y="2805417"/>
            <a:ext cx="31767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Graph Options - вкладыш Data:</a:t>
            </a:r>
          </a:p>
        </p:txBody>
      </p:sp>
    </p:spTree>
    <p:extLst>
      <p:ext uri="{BB962C8B-B14F-4D97-AF65-F5344CB8AC3E}">
        <p14:creationId xmlns:p14="http://schemas.microsoft.com/office/powerpoint/2010/main" val="33044237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Пример:  Тестирование на наличие пропусков в данных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42</a:t>
            </a:fld>
            <a:endParaRPr lang="ru-RU"/>
          </a:p>
        </p:txBody>
      </p:sp>
      <p:sp>
        <p:nvSpPr>
          <p:cNvPr id="5" name="Rounded Rectangle 4"/>
          <p:cNvSpPr/>
          <p:nvPr/>
        </p:nvSpPr>
        <p:spPr>
          <a:xfrm>
            <a:off x="347472" y="1586048"/>
            <a:ext cx="4114800" cy="1447800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400" b="1" i="0" u="none" baseline="0"/>
              <a:t>Файл:</a:t>
            </a:r>
            <a:r>
              <a:rPr lang="ru-RU" sz="1400" b="0" i="0" u="none" baseline="0"/>
              <a:t>		</a:t>
            </a:r>
            <a:r>
              <a:rPr lang="ru-RU" sz="1400" b="1" i="0" u="none" baseline="0"/>
              <a:t>BBB.LOG</a:t>
            </a:r>
          </a:p>
          <a:p>
            <a:pPr algn="l" rtl="0"/>
            <a:r>
              <a:rPr lang="ru-RU" sz="1400" b="1" i="0" u="none" baseline="0"/>
              <a:t>Допустимый Перебор: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1фут</a:t>
            </a:r>
          </a:p>
          <a:p>
            <a:pPr algn="l" rtl="0"/>
            <a:r>
              <a:rPr lang="ru-RU" sz="1400" b="1" i="0" u="none" baseline="0"/>
              <a:t>Метод: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AEA1</a:t>
            </a:r>
          </a:p>
          <a:p>
            <a:pPr algn="l" rtl="0"/>
            <a:r>
              <a:rPr lang="ru-RU" sz="1400" b="1" i="0" u="none" baseline="0"/>
              <a:t>‘Test for Gaps: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20 футов допустимый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47472" y="3338648"/>
            <a:ext cx="4267200" cy="53340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 anchorCtr="0"/>
          <a:lstStyle/>
          <a:p>
            <a:pPr algn="l" rtl="0"/>
            <a:r>
              <a:rPr lang="ru-RU" sz="1600" b="1" i="0" u="none" baseline="0"/>
              <a:t>788+00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Посмотрите на этот пробел!</a:t>
            </a:r>
            <a:endParaRPr lang="ru-RU" sz="1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7300" y="1586048"/>
            <a:ext cx="3124200" cy="4173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472" y="4253048"/>
            <a:ext cx="4267200" cy="1358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2327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57200" y="1447800"/>
            <a:ext cx="6296987" cy="4440903"/>
            <a:chOff x="304800" y="1173162"/>
            <a:chExt cx="6887537" cy="4772691"/>
          </a:xfrm>
        </p:grpSpPr>
        <p:pic>
          <p:nvPicPr>
            <p:cNvPr id="3074" name="Picture 2" descr="C:\Temp\Volume Course\Graph Options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4800" y="1173162"/>
              <a:ext cx="6887537" cy="4772691"/>
            </a:xfrm>
            <a:prstGeom prst="rect">
              <a:avLst/>
            </a:prstGeom>
            <a:noFill/>
          </p:spPr>
        </p:pic>
        <p:sp>
          <p:nvSpPr>
            <p:cNvPr id="5" name="Rectangle 4"/>
            <p:cNvSpPr/>
            <p:nvPr/>
          </p:nvSpPr>
          <p:spPr>
            <a:xfrm>
              <a:off x="4419600" y="2011362"/>
              <a:ext cx="2743200" cy="10668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Решение внешних пробелов в данных исполнительной съемки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43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906587" y="2839908"/>
            <a:ext cx="22374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Что происходит, если профили предварительной и исполнительной съемок не закрывают весь участок?</a:t>
            </a:r>
          </a:p>
        </p:txBody>
      </p:sp>
    </p:spTree>
    <p:extLst>
      <p:ext uri="{BB962C8B-B14F-4D97-AF65-F5344CB8AC3E}">
        <p14:creationId xmlns:p14="http://schemas.microsoft.com/office/powerpoint/2010/main" val="31267190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Full Length of Before Survey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44</a:t>
            </a:fld>
            <a:endParaRPr lang="ru-RU"/>
          </a:p>
        </p:txBody>
      </p:sp>
      <p:pic>
        <p:nvPicPr>
          <p:cNvPr id="4099" name="Picture 3" descr="C:\Temp\Volume Course\GGG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68" y="1680255"/>
            <a:ext cx="8970466" cy="19812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04801" y="3661455"/>
            <a:ext cx="8458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Это </a:t>
            </a:r>
            <a:r>
              <a:rPr lang="ru-RU" b="0" i="0" u="none" baseline="0">
                <a:solidFill>
                  <a:srgbClr val="FF0000"/>
                </a:solidFill>
              </a:rPr>
              <a:t>НЕ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хорошая опция.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Участки, на которых есть полное покрытие обеих съемок: 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Подсчет объемов ОК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Участки, на которых есть полное покрытие предварительной съемки: 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Есть полный объем материала для удаления.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Участки, на которых есть полное покрытие исполнительной съемки: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Игнорируется.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695575" y="1285877"/>
            <a:ext cx="2658437" cy="1142999"/>
            <a:chOff x="2695575" y="1285877"/>
            <a:chExt cx="2658437" cy="1142999"/>
          </a:xfrm>
        </p:grpSpPr>
        <p:grpSp>
          <p:nvGrpSpPr>
            <p:cNvPr id="9" name="Group 8"/>
            <p:cNvGrpSpPr/>
            <p:nvPr/>
          </p:nvGrpSpPr>
          <p:grpSpPr>
            <a:xfrm>
              <a:off x="2695575" y="1285877"/>
              <a:ext cx="2658437" cy="1142999"/>
              <a:chOff x="4284584" y="1930673"/>
              <a:chExt cx="2907753" cy="1228394"/>
            </a:xfrm>
          </p:grpSpPr>
          <p:pic>
            <p:nvPicPr>
              <p:cNvPr id="10" name="Picture 2" descr="C:\Temp\Volume Course\Graph Options.png"/>
              <p:cNvPicPr>
                <a:picLocks noChangeAspect="1" noChangeArrowheads="1"/>
              </p:cNvPicPr>
              <p:nvPr/>
            </p:nvPicPr>
            <p:blipFill rotWithShape="1">
              <a:blip r:embed="rId3" cstate="print"/>
              <a:srcRect l="57782" t="15872" b="58390"/>
              <a:stretch/>
            </p:blipFill>
            <p:spPr bwMode="auto">
              <a:xfrm>
                <a:off x="4284584" y="1930673"/>
                <a:ext cx="2907753" cy="1228394"/>
              </a:xfrm>
              <a:prstGeom prst="rect">
                <a:avLst/>
              </a:prstGeom>
              <a:noFill/>
            </p:spPr>
          </p:pic>
          <p:sp>
            <p:nvSpPr>
              <p:cNvPr id="11" name="Rectangle 10"/>
              <p:cNvSpPr/>
              <p:nvPr/>
            </p:nvSpPr>
            <p:spPr>
              <a:xfrm>
                <a:off x="4419600" y="2011362"/>
                <a:ext cx="2743200" cy="1066800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/>
              </a:p>
            </p:txBody>
          </p:sp>
        </p:grp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V="1">
              <a:off x="2929910" y="1716421"/>
              <a:ext cx="177203" cy="3775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4529480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ru-RU" b="0" i="0" u="none" baseline="0"/>
              <a:t>Only Where Both Surveys Have Data:</a:t>
            </a:r>
          </a:p>
        </p:txBody>
      </p:sp>
      <p:pic>
        <p:nvPicPr>
          <p:cNvPr id="5122" name="Picture 2" descr="C:\Temp\Volume Course\GGG5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015" y="1667329"/>
            <a:ext cx="9216030" cy="1981200"/>
          </a:xfrm>
          <a:prstGeom prst="rect">
            <a:avLst/>
          </a:prstGeom>
          <a:noFill/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45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47472" y="4024746"/>
            <a:ext cx="8305800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Это установка по умолчанию и явно лучше первой  Однако, и она не является идеальной.  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Участки, на которых есть полное покрытие обеих съемок:  			</a:t>
            </a:r>
            <a:r>
              <a:rPr lang="ru-RU" b="0" i="0" u="none" baseline="0">
                <a:solidFill>
                  <a:schemeClr val="bg2"/>
                </a:solidFill>
              </a:rPr>
              <a:t>Вычислено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Участки, на которых есть полное покрытие предварительной съемки:  	</a:t>
            </a:r>
            <a:r>
              <a:rPr lang="ru-RU" b="0" i="0" u="none" baseline="0">
                <a:solidFill>
                  <a:srgbClr val="FF0000"/>
                </a:solidFill>
              </a:rPr>
              <a:t>Игнорируется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Участки, на которых есть полное покрытие исполнительной съемки:  	</a:t>
            </a:r>
            <a:r>
              <a:rPr lang="ru-RU" b="0" i="0" u="none" baseline="0">
                <a:solidFill>
                  <a:srgbClr val="FF0000"/>
                </a:solidFill>
              </a:rPr>
              <a:t>Игнорируется</a:t>
            </a:r>
          </a:p>
        </p:txBody>
      </p:sp>
    </p:spTree>
    <p:extLst>
      <p:ext uri="{BB962C8B-B14F-4D97-AF65-F5344CB8AC3E}">
        <p14:creationId xmlns:p14="http://schemas.microsoft.com/office/powerpoint/2010/main" val="48212669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4721"/>
          </a:xfrm>
        </p:spPr>
        <p:txBody>
          <a:bodyPr>
            <a:normAutofit fontScale="90000"/>
          </a:bodyPr>
          <a:lstStyle/>
          <a:p>
            <a:pPr algn="l" rtl="0"/>
            <a:r>
              <a:rPr lang="ru-RU" b="0" i="0" u="none" baseline="0"/>
              <a:t>Что если вычислить объемы по отдельным съемкам отдельно для каждого разреза, а затем вычислить разность?</a:t>
            </a:r>
          </a:p>
        </p:txBody>
      </p:sp>
      <p:pic>
        <p:nvPicPr>
          <p:cNvPr id="6146" name="Picture 2" descr="C:\Temp\Volume Course\GGG7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800" y="1794933"/>
            <a:ext cx="8229600" cy="1769144"/>
          </a:xfrm>
          <a:prstGeom prst="rect">
            <a:avLst/>
          </a:prstGeom>
          <a:noFill/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46</a:t>
            </a:fld>
            <a:endParaRPr lang="ru-RU"/>
          </a:p>
        </p:txBody>
      </p:sp>
      <p:pic>
        <p:nvPicPr>
          <p:cNvPr id="6147" name="Picture 3" descr="C:\Temp\Volume Course\GGG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114800"/>
            <a:ext cx="8229600" cy="176914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19400" y="1981200"/>
            <a:ext cx="4553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Результаты предварительной съемки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71800" y="4343400"/>
            <a:ext cx="4421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Результаты исполнительной съемки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278445"/>
            <a:ext cx="1390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Возьмем это...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3669891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Вычтем это...</a:t>
            </a:r>
          </a:p>
        </p:txBody>
      </p:sp>
    </p:spTree>
    <p:extLst>
      <p:ext uri="{BB962C8B-B14F-4D97-AF65-F5344CB8AC3E}">
        <p14:creationId xmlns:p14="http://schemas.microsoft.com/office/powerpoint/2010/main" val="390631968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ru-RU" b="0" i="0" u="none" baseline="0" dirty="0"/>
              <a:t>Предварительная </a:t>
            </a:r>
            <a:r>
              <a:rPr lang="ru-RU" dirty="0" smtClean="0"/>
              <a:t>съемка </a:t>
            </a:r>
            <a:r>
              <a:rPr lang="ru-RU" b="0" i="0" u="none" baseline="0" dirty="0" smtClean="0"/>
              <a:t>против </a:t>
            </a:r>
            <a:r>
              <a:rPr lang="ru-RU" b="0" i="0" u="none" baseline="0" dirty="0"/>
              <a:t>исполнительной</a:t>
            </a:r>
          </a:p>
        </p:txBody>
      </p:sp>
      <p:pic>
        <p:nvPicPr>
          <p:cNvPr id="7170" name="Picture 2" descr="C:\Temp\Volume Course\GGG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22763"/>
            <a:ext cx="9144000" cy="24486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1329" y="4663595"/>
            <a:ext cx="8886471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Не самая лучшая идея.</a:t>
            </a:r>
          </a:p>
          <a:p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Участки, на которых есть полное покрытие обеих съемок:  		</a:t>
            </a:r>
            <a:r>
              <a:rPr lang="ru-RU" sz="1200" b="0" i="0" u="none" baseline="0" dirty="0" smtClean="0">
                <a:solidFill>
                  <a:schemeClr val="bg2"/>
                </a:solidFill>
              </a:rPr>
              <a:t>Вычислен</a:t>
            </a:r>
            <a:endParaRPr lang="ru-RU" sz="1200" b="0" i="0" u="none" baseline="0" dirty="0">
              <a:solidFill>
                <a:schemeClr val="bg2"/>
              </a:solidFill>
            </a:endParaRPr>
          </a:p>
          <a:p>
            <a:pPr algn="l" rtl="0"/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Участки, на которых есть полное покрытие предварительной съемки:  	</a:t>
            </a:r>
            <a:r>
              <a:rPr lang="ru-RU" sz="1200" b="0" i="0" u="none" baseline="0" dirty="0">
                <a:solidFill>
                  <a:schemeClr val="bg2"/>
                </a:solidFill>
              </a:rPr>
              <a:t>Рассматривается как удаленный материал</a:t>
            </a:r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Участки, на которых есть полное покрытие исполнительной съемки:  	</a:t>
            </a:r>
            <a:r>
              <a:rPr lang="ru-RU" sz="1200" b="0" i="0" u="none" baseline="0" dirty="0">
                <a:solidFill>
                  <a:schemeClr val="bg2"/>
                </a:solidFill>
              </a:rPr>
              <a:t>Рассматривается как добавленный материал (</a:t>
            </a:r>
            <a:r>
              <a:rPr lang="ru-RU" sz="1200" b="0" i="0" u="none" baseline="0" dirty="0" err="1">
                <a:solidFill>
                  <a:schemeClr val="bg2"/>
                </a:solidFill>
              </a:rPr>
              <a:t>infill</a:t>
            </a:r>
            <a:r>
              <a:rPr lang="ru-RU" sz="1200" b="0" i="0" u="none" baseline="0" dirty="0">
                <a:solidFill>
                  <a:schemeClr val="bg2"/>
                </a:solidFill>
              </a:rPr>
              <a:t>)</a:t>
            </a:r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7871" y="1207088"/>
            <a:ext cx="5715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Что если вычислить объемы по отдельным съемкам отдельно для каждого разреза, а затем вычислить разность?</a:t>
            </a:r>
          </a:p>
        </p:txBody>
      </p:sp>
    </p:spTree>
    <p:extLst>
      <p:ext uri="{BB962C8B-B14F-4D97-AF65-F5344CB8AC3E}">
        <p14:creationId xmlns:p14="http://schemas.microsoft.com/office/powerpoint/2010/main" val="3858909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В идеале...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16666" y="1422401"/>
            <a:ext cx="5347547" cy="1314026"/>
          </a:xfrm>
        </p:spPr>
        <p:txBody>
          <a:bodyPr/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Съемка от бровки до бровки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Нет пробелов внутри профилей.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Гидрографам платят хорошо...</a:t>
            </a:r>
          </a:p>
        </p:txBody>
      </p:sp>
      <p:pic>
        <p:nvPicPr>
          <p:cNvPr id="3074" name="Picture 2" descr="C:\Ratpack\P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471" y="1174159"/>
            <a:ext cx="1443419" cy="1663868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3075" name="Picture 3" descr="C:\Ratpack\CoastalO Dredging.jpg"/>
          <p:cNvPicPr>
            <a:picLocks noChangeAspect="1" noChangeArrowheads="1"/>
          </p:cNvPicPr>
          <p:nvPr/>
        </p:nvPicPr>
        <p:blipFill rotWithShape="1">
          <a:blip r:embed="rId3" cstate="print"/>
          <a:srcRect r="1786" b="3063"/>
          <a:stretch/>
        </p:blipFill>
        <p:spPr bwMode="auto">
          <a:xfrm>
            <a:off x="347471" y="3075094"/>
            <a:ext cx="8512049" cy="30005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3380069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ШАБЛОНЫ ПРОЕКТА ПОПЕРЕЧНЫХ РАЗРЕЗОВ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84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4582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Объемы между разрезами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5</a:t>
            </a:fld>
            <a:endParaRPr lang="ru-RU"/>
          </a:p>
        </p:txBody>
      </p:sp>
      <p:pic>
        <p:nvPicPr>
          <p:cNvPr id="3074" name="Picture 2" descr="C:\Temp\Section - Plan View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6588" y="1969381"/>
            <a:ext cx="5649327" cy="360866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34975" y="1323987"/>
            <a:ext cx="317798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/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2000" b="0" i="0" u="none" baseline="0">
                <a:solidFill>
                  <a:schemeClr val="bg2"/>
                </a:solidFill>
              </a:rPr>
              <a:t>Осевая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не всегда находится посередине канала.</a:t>
            </a:r>
          </a:p>
          <a:p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Левый и правый склоны не всегда одинаковые.</a:t>
            </a:r>
          </a:p>
          <a:p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Проектная глубина на канале, допустимый перебор, левый и правый склоны, а также ширина канала могут изменяться по длине канала.</a:t>
            </a:r>
          </a:p>
        </p:txBody>
      </p:sp>
      <p:sp>
        <p:nvSpPr>
          <p:cNvPr id="3" name="Rectangle 2"/>
          <p:cNvSpPr/>
          <p:nvPr/>
        </p:nvSpPr>
        <p:spPr>
          <a:xfrm>
            <a:off x="234975" y="1155016"/>
            <a:ext cx="6511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Программа ПОПЕРЕЧНЫЕ СЕЧЕНИЯ И ОБЪЕМЫ (ПСО)</a:t>
            </a:r>
          </a:p>
        </p:txBody>
      </p:sp>
    </p:spTree>
    <p:extLst>
      <p:ext uri="{BB962C8B-B14F-4D97-AF65-F5344CB8AC3E}">
        <p14:creationId xmlns:p14="http://schemas.microsoft.com/office/powerpoint/2010/main" val="275294242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332509" y="232064"/>
            <a:ext cx="8686800" cy="685800"/>
          </a:xfrm>
        </p:spPr>
        <p:txBody>
          <a:bodyPr>
            <a:norm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b="0" i="0" u="none" baseline="0"/>
              <a:t>Шаблоны</a:t>
            </a:r>
          </a:p>
        </p:txBody>
      </p:sp>
      <p:sp>
        <p:nvSpPr>
          <p:cNvPr id="33795" name="Rectangle 4"/>
          <p:cNvSpPr>
            <a:spLocks noGrp="1" noChangeArrowheads="1"/>
          </p:cNvSpPr>
          <p:nvPr>
            <p:ph idx="1"/>
          </p:nvPr>
        </p:nvSpPr>
        <p:spPr>
          <a:xfrm>
            <a:off x="256308" y="4883728"/>
            <a:ext cx="8610601" cy="1143000"/>
          </a:xfrm>
          <a:noFill/>
          <a:ln>
            <a:noFill/>
          </a:ln>
        </p:spPr>
        <p:txBody>
          <a:bodyPr>
            <a:normAutofit fontScale="92500" lnSpcReduction="10000"/>
          </a:bodyPr>
          <a:lstStyle/>
          <a:p>
            <a:pPr marL="411163" algn="l" rtl="0" eaLnBrk="1" hangingPunct="1">
              <a:spcBef>
                <a:spcPct val="0"/>
              </a:spcBef>
              <a:buClr>
                <a:schemeClr val="tx1"/>
              </a:buClr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программах ПРОЕКТ КАНАЛА и ПРОЕКТ СЛОЖНОЙ АКВАТОРИИ можно создать галсы с простыми и сложными шаблонами</a:t>
            </a:r>
          </a:p>
          <a:p>
            <a:pPr marL="411163" algn="l" rtl="0" eaLnBrk="1" hangingPunct="1">
              <a:spcBef>
                <a:spcPct val="0"/>
              </a:spcBef>
              <a:buClr>
                <a:schemeClr val="tx1"/>
              </a:buClr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Некоторые методы расчета объемов работают только с простыми шаблонами.  </a:t>
            </a:r>
          </a:p>
        </p:txBody>
      </p:sp>
      <p:sp>
        <p:nvSpPr>
          <p:cNvPr id="33796" name="Rectangle 2"/>
          <p:cNvSpPr>
            <a:spLocks noChangeArrowheads="1"/>
          </p:cNvSpPr>
          <p:nvPr/>
        </p:nvSpPr>
        <p:spPr bwMode="auto">
          <a:xfrm>
            <a:off x="332509" y="1738746"/>
            <a:ext cx="3962400" cy="268778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 eaLnBrk="0" hangingPunct="0"/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4904509" y="1738746"/>
            <a:ext cx="3962400" cy="268778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 eaLnBrk="0" hangingPunct="0"/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798" name="Line 6"/>
          <p:cNvSpPr>
            <a:spLocks noChangeShapeType="1"/>
          </p:cNvSpPr>
          <p:nvPr/>
        </p:nvSpPr>
        <p:spPr bwMode="auto">
          <a:xfrm>
            <a:off x="484909" y="2272146"/>
            <a:ext cx="533400" cy="9906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799" name="Line 7"/>
          <p:cNvSpPr>
            <a:spLocks noChangeShapeType="1"/>
          </p:cNvSpPr>
          <p:nvPr/>
        </p:nvSpPr>
        <p:spPr bwMode="auto">
          <a:xfrm>
            <a:off x="1013547" y="3264334"/>
            <a:ext cx="235902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800" name="Line 8"/>
          <p:cNvSpPr>
            <a:spLocks noChangeShapeType="1"/>
          </p:cNvSpPr>
          <p:nvPr/>
        </p:nvSpPr>
        <p:spPr bwMode="auto">
          <a:xfrm flipV="1">
            <a:off x="3380509" y="2272146"/>
            <a:ext cx="609600" cy="9906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801" name="Oval 9"/>
          <p:cNvSpPr>
            <a:spLocks noChangeArrowheads="1"/>
          </p:cNvSpPr>
          <p:nvPr/>
        </p:nvSpPr>
        <p:spPr bwMode="auto">
          <a:xfrm>
            <a:off x="408709" y="2195946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</a:rPr>
              <a:t>1</a:t>
            </a:r>
          </a:p>
        </p:txBody>
      </p:sp>
      <p:sp>
        <p:nvSpPr>
          <p:cNvPr id="33802" name="Oval 10"/>
          <p:cNvSpPr>
            <a:spLocks noChangeArrowheads="1"/>
          </p:cNvSpPr>
          <p:nvPr/>
        </p:nvSpPr>
        <p:spPr bwMode="auto">
          <a:xfrm>
            <a:off x="865909" y="3186546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</a:rPr>
              <a:t>2</a:t>
            </a:r>
          </a:p>
        </p:txBody>
      </p:sp>
      <p:sp>
        <p:nvSpPr>
          <p:cNvPr id="33803" name="Oval 11"/>
          <p:cNvSpPr>
            <a:spLocks noChangeArrowheads="1"/>
          </p:cNvSpPr>
          <p:nvPr/>
        </p:nvSpPr>
        <p:spPr bwMode="auto">
          <a:xfrm>
            <a:off x="3304309" y="3186546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</a:rPr>
              <a:t>3</a:t>
            </a:r>
          </a:p>
        </p:txBody>
      </p:sp>
      <p:sp>
        <p:nvSpPr>
          <p:cNvPr id="33804" name="Oval 12"/>
          <p:cNvSpPr>
            <a:spLocks noChangeArrowheads="1"/>
          </p:cNvSpPr>
          <p:nvPr/>
        </p:nvSpPr>
        <p:spPr bwMode="auto">
          <a:xfrm>
            <a:off x="3913909" y="2119746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</a:rPr>
              <a:t>4</a:t>
            </a: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1094509" y="3872346"/>
            <a:ext cx="2743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 eaLnBrk="0" hangingPunct="0">
              <a:spcBef>
                <a:spcPct val="50000"/>
              </a:spcBef>
            </a:pPr>
            <a:endParaRPr lang="ru-RU" sz="1800" b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</a:endParaRPr>
          </a:p>
        </p:txBody>
      </p:sp>
      <p:sp>
        <p:nvSpPr>
          <p:cNvPr id="157710" name="Text Box 14"/>
          <p:cNvSpPr txBox="1">
            <a:spLocks noChangeArrowheads="1"/>
          </p:cNvSpPr>
          <p:nvPr/>
        </p:nvSpPr>
        <p:spPr bwMode="auto">
          <a:xfrm>
            <a:off x="1246909" y="3719946"/>
            <a:ext cx="2362200" cy="64633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 eaLnBrk="0" hangingPunct="0">
              <a:spcBef>
                <a:spcPct val="50000"/>
              </a:spcBef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cs typeface="+mn-cs"/>
              </a:rPr>
              <a:t>Простой шаблон (4 или 5 точек)</a:t>
            </a:r>
          </a:p>
        </p:txBody>
      </p:sp>
      <p:sp>
        <p:nvSpPr>
          <p:cNvPr id="157711" name="Oval 15"/>
          <p:cNvSpPr>
            <a:spLocks noChangeArrowheads="1"/>
          </p:cNvSpPr>
          <p:nvPr/>
        </p:nvSpPr>
        <p:spPr bwMode="auto">
          <a:xfrm>
            <a:off x="2085109" y="3186546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endParaRPr lang="ru-RU" b="0">
              <a:solidFill>
                <a:schemeClr val="tx1">
                  <a:lumMod val="65000"/>
                  <a:lumOff val="35000"/>
                </a:schemeClr>
              </a:solidFill>
              <a:latin typeface="Verdana" pitchFamily="34" charset="0"/>
            </a:endParaRPr>
          </a:p>
        </p:txBody>
      </p:sp>
      <p:sp>
        <p:nvSpPr>
          <p:cNvPr id="33808" name="Oval 16"/>
          <p:cNvSpPr>
            <a:spLocks noChangeArrowheads="1"/>
          </p:cNvSpPr>
          <p:nvPr/>
        </p:nvSpPr>
        <p:spPr bwMode="auto">
          <a:xfrm>
            <a:off x="4904509" y="2043546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</a:rPr>
              <a:t>1</a:t>
            </a:r>
          </a:p>
        </p:txBody>
      </p:sp>
      <p:sp>
        <p:nvSpPr>
          <p:cNvPr id="33809" name="Line 17"/>
          <p:cNvSpPr>
            <a:spLocks noChangeShapeType="1"/>
          </p:cNvSpPr>
          <p:nvPr/>
        </p:nvSpPr>
        <p:spPr bwMode="auto">
          <a:xfrm>
            <a:off x="5056909" y="2195946"/>
            <a:ext cx="228600" cy="4572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810" name="Line 18"/>
          <p:cNvSpPr>
            <a:spLocks noChangeShapeType="1"/>
          </p:cNvSpPr>
          <p:nvPr/>
        </p:nvSpPr>
        <p:spPr bwMode="auto">
          <a:xfrm>
            <a:off x="5285509" y="2653146"/>
            <a:ext cx="6096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811" name="Line 19"/>
          <p:cNvSpPr>
            <a:spLocks noChangeShapeType="1"/>
          </p:cNvSpPr>
          <p:nvPr/>
        </p:nvSpPr>
        <p:spPr bwMode="auto">
          <a:xfrm>
            <a:off x="5895109" y="2653146"/>
            <a:ext cx="228600" cy="4572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812" name="Line 20"/>
          <p:cNvSpPr>
            <a:spLocks noChangeShapeType="1"/>
          </p:cNvSpPr>
          <p:nvPr/>
        </p:nvSpPr>
        <p:spPr bwMode="auto">
          <a:xfrm>
            <a:off x="6123709" y="3110346"/>
            <a:ext cx="14478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813" name="Line 21"/>
          <p:cNvSpPr>
            <a:spLocks noChangeShapeType="1"/>
          </p:cNvSpPr>
          <p:nvPr/>
        </p:nvSpPr>
        <p:spPr bwMode="auto">
          <a:xfrm flipV="1">
            <a:off x="7571509" y="2653146"/>
            <a:ext cx="228600" cy="4572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814" name="Line 22"/>
          <p:cNvSpPr>
            <a:spLocks noChangeShapeType="1"/>
          </p:cNvSpPr>
          <p:nvPr/>
        </p:nvSpPr>
        <p:spPr bwMode="auto">
          <a:xfrm>
            <a:off x="7800109" y="2653146"/>
            <a:ext cx="4572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815" name="Line 23"/>
          <p:cNvSpPr>
            <a:spLocks noChangeShapeType="1"/>
          </p:cNvSpPr>
          <p:nvPr/>
        </p:nvSpPr>
        <p:spPr bwMode="auto">
          <a:xfrm flipV="1">
            <a:off x="8257309" y="2195946"/>
            <a:ext cx="304800" cy="4572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816" name="Oval 24"/>
          <p:cNvSpPr>
            <a:spLocks noChangeArrowheads="1"/>
          </p:cNvSpPr>
          <p:nvPr/>
        </p:nvSpPr>
        <p:spPr bwMode="auto">
          <a:xfrm>
            <a:off x="5133109" y="2500746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</a:rPr>
              <a:t>2</a:t>
            </a:r>
          </a:p>
        </p:txBody>
      </p:sp>
      <p:sp>
        <p:nvSpPr>
          <p:cNvPr id="33817" name="Oval 25"/>
          <p:cNvSpPr>
            <a:spLocks noChangeArrowheads="1"/>
          </p:cNvSpPr>
          <p:nvPr/>
        </p:nvSpPr>
        <p:spPr bwMode="auto">
          <a:xfrm>
            <a:off x="5742709" y="2500746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</a:rPr>
              <a:t>3</a:t>
            </a:r>
          </a:p>
        </p:txBody>
      </p:sp>
      <p:sp>
        <p:nvSpPr>
          <p:cNvPr id="33818" name="Oval 26"/>
          <p:cNvSpPr>
            <a:spLocks noChangeArrowheads="1"/>
          </p:cNvSpPr>
          <p:nvPr/>
        </p:nvSpPr>
        <p:spPr bwMode="auto">
          <a:xfrm>
            <a:off x="5971309" y="3034146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</a:rPr>
              <a:t>4</a:t>
            </a:r>
          </a:p>
        </p:txBody>
      </p:sp>
      <p:sp>
        <p:nvSpPr>
          <p:cNvPr id="33819" name="Oval 27"/>
          <p:cNvSpPr>
            <a:spLocks noChangeArrowheads="1"/>
          </p:cNvSpPr>
          <p:nvPr/>
        </p:nvSpPr>
        <p:spPr bwMode="auto">
          <a:xfrm>
            <a:off x="6733309" y="3034146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</a:rPr>
              <a:t>5</a:t>
            </a:r>
          </a:p>
        </p:txBody>
      </p:sp>
      <p:sp>
        <p:nvSpPr>
          <p:cNvPr id="33820" name="Oval 28"/>
          <p:cNvSpPr>
            <a:spLocks noChangeArrowheads="1"/>
          </p:cNvSpPr>
          <p:nvPr/>
        </p:nvSpPr>
        <p:spPr bwMode="auto">
          <a:xfrm>
            <a:off x="7419109" y="3034146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</a:rPr>
              <a:t>6</a:t>
            </a:r>
          </a:p>
        </p:txBody>
      </p:sp>
      <p:sp>
        <p:nvSpPr>
          <p:cNvPr id="33821" name="Oval 29"/>
          <p:cNvSpPr>
            <a:spLocks noChangeArrowheads="1"/>
          </p:cNvSpPr>
          <p:nvPr/>
        </p:nvSpPr>
        <p:spPr bwMode="auto">
          <a:xfrm>
            <a:off x="7723909" y="2500746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</a:rPr>
              <a:t>7</a:t>
            </a:r>
          </a:p>
        </p:txBody>
      </p:sp>
      <p:sp>
        <p:nvSpPr>
          <p:cNvPr id="33822" name="Oval 30"/>
          <p:cNvSpPr>
            <a:spLocks noChangeArrowheads="1"/>
          </p:cNvSpPr>
          <p:nvPr/>
        </p:nvSpPr>
        <p:spPr bwMode="auto">
          <a:xfrm>
            <a:off x="8181109" y="2500746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</a:rPr>
              <a:t>8</a:t>
            </a:r>
          </a:p>
        </p:txBody>
      </p:sp>
      <p:sp>
        <p:nvSpPr>
          <p:cNvPr id="33823" name="Oval 31"/>
          <p:cNvSpPr>
            <a:spLocks noChangeArrowheads="1"/>
          </p:cNvSpPr>
          <p:nvPr/>
        </p:nvSpPr>
        <p:spPr bwMode="auto">
          <a:xfrm>
            <a:off x="8485909" y="2043546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</a:rPr>
              <a:t>9</a:t>
            </a:r>
          </a:p>
        </p:txBody>
      </p:sp>
      <p:sp>
        <p:nvSpPr>
          <p:cNvPr id="157728" name="Text Box 32"/>
          <p:cNvSpPr txBox="1">
            <a:spLocks noChangeArrowheads="1"/>
          </p:cNvSpPr>
          <p:nvPr/>
        </p:nvSpPr>
        <p:spPr bwMode="auto">
          <a:xfrm>
            <a:off x="5590309" y="3719946"/>
            <a:ext cx="2667000" cy="3667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 eaLnBrk="0" hangingPunct="0">
              <a:spcBef>
                <a:spcPct val="50000"/>
              </a:spcBef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cs typeface="+mn-cs"/>
              </a:rPr>
              <a:t>Сложный шаблон</a:t>
            </a:r>
          </a:p>
        </p:txBody>
      </p:sp>
    </p:spTree>
    <p:extLst>
      <p:ext uri="{BB962C8B-B14F-4D97-AF65-F5344CB8AC3E}">
        <p14:creationId xmlns:p14="http://schemas.microsoft.com/office/powerpoint/2010/main" val="216135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3000" fill="hold"/>
                                        <p:tgtEl>
                                          <p:spTgt spid="157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11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290945" y="238846"/>
            <a:ext cx="8686800" cy="685800"/>
          </a:xfrm>
        </p:spPr>
        <p:txBody>
          <a:bodyPr>
            <a:norm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b="0" i="0" u="none" baseline="0"/>
              <a:t>Не стандартные шаблоны</a:t>
            </a:r>
          </a:p>
        </p:txBody>
      </p:sp>
      <p:sp>
        <p:nvSpPr>
          <p:cNvPr id="157700" name="Rectangle 4"/>
          <p:cNvSpPr>
            <a:spLocks noGrp="1" noChangeArrowheads="1"/>
          </p:cNvSpPr>
          <p:nvPr>
            <p:ph idx="1"/>
          </p:nvPr>
        </p:nvSpPr>
        <p:spPr>
          <a:xfrm>
            <a:off x="5701145" y="3269528"/>
            <a:ext cx="3352800" cy="3207327"/>
          </a:xfrm>
          <a:noFill/>
          <a:ln>
            <a:noFill/>
          </a:ln>
        </p:spPr>
        <p:txBody>
          <a:bodyPr>
            <a:noAutofit/>
          </a:bodyPr>
          <a:lstStyle/>
          <a:p>
            <a:pPr marL="41148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Следующие методы были изменены и могут работать с нестандартными шаблонами:</a:t>
            </a:r>
          </a:p>
          <a:p>
            <a:pPr marL="759143" lvl="1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/>
              <a:buChar char=""/>
              <a:defRPr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59143" lvl="1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/>
              <a:buChar char="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AEA1, AEA2, AEA3</a:t>
            </a:r>
          </a:p>
          <a:p>
            <a:pPr marL="759143" lvl="1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/>
              <a:buChar char="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Саванна</a:t>
            </a:r>
          </a:p>
          <a:p>
            <a:pPr marL="759143" lvl="1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/>
              <a:buChar char="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Philadelphia PreDredge, PostDredge</a:t>
            </a:r>
          </a:p>
          <a:p>
            <a:pPr marL="759143" lvl="1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/>
              <a:buChar char="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GLDD1</a:t>
            </a:r>
          </a:p>
          <a:p>
            <a:pPr marL="759143" lvl="1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/>
              <a:buChar char="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AEA No Segments</a:t>
            </a:r>
          </a:p>
          <a:p>
            <a:pPr marL="759143" lvl="1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/>
              <a:buChar char="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Норфолк</a:t>
            </a:r>
          </a:p>
        </p:txBody>
      </p:sp>
      <p:sp>
        <p:nvSpPr>
          <p:cNvPr id="34820" name="Rectangle 2"/>
          <p:cNvSpPr>
            <a:spLocks noChangeArrowheads="1"/>
          </p:cNvSpPr>
          <p:nvPr/>
        </p:nvSpPr>
        <p:spPr bwMode="auto">
          <a:xfrm>
            <a:off x="290945" y="1593128"/>
            <a:ext cx="3962400" cy="16002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 eaLnBrk="0" hangingPunct="0"/>
            <a:endParaRPr lang="ru-RU"/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4862945" y="1593128"/>
            <a:ext cx="3962400" cy="16002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 eaLnBrk="0" hangingPunct="0"/>
            <a:endParaRPr lang="ru-RU"/>
          </a:p>
        </p:txBody>
      </p:sp>
      <p:sp>
        <p:nvSpPr>
          <p:cNvPr id="34822" name="Line 6"/>
          <p:cNvSpPr>
            <a:spLocks noChangeShapeType="1"/>
          </p:cNvSpPr>
          <p:nvPr/>
        </p:nvSpPr>
        <p:spPr bwMode="auto">
          <a:xfrm>
            <a:off x="524308" y="1896341"/>
            <a:ext cx="533400" cy="9906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23" name="Line 7"/>
          <p:cNvSpPr>
            <a:spLocks noChangeShapeType="1"/>
          </p:cNvSpPr>
          <p:nvPr/>
        </p:nvSpPr>
        <p:spPr bwMode="auto">
          <a:xfrm>
            <a:off x="1052945" y="2888528"/>
            <a:ext cx="235902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24" name="Oval 9"/>
          <p:cNvSpPr>
            <a:spLocks noChangeArrowheads="1"/>
          </p:cNvSpPr>
          <p:nvPr/>
        </p:nvSpPr>
        <p:spPr bwMode="auto">
          <a:xfrm>
            <a:off x="448108" y="1820141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rgbClr val="000000"/>
                </a:solidFill>
                <a:latin typeface="Verdana" pitchFamily="34" charset="0"/>
              </a:rPr>
              <a:t>1</a:t>
            </a:r>
          </a:p>
        </p:txBody>
      </p:sp>
      <p:sp>
        <p:nvSpPr>
          <p:cNvPr id="34825" name="Oval 10"/>
          <p:cNvSpPr>
            <a:spLocks noChangeArrowheads="1"/>
          </p:cNvSpPr>
          <p:nvPr/>
        </p:nvSpPr>
        <p:spPr bwMode="auto">
          <a:xfrm>
            <a:off x="905308" y="2810741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rgbClr val="000000"/>
                </a:solidFill>
                <a:latin typeface="Verdana" pitchFamily="34" charset="0"/>
              </a:rPr>
              <a:t>2</a:t>
            </a:r>
          </a:p>
        </p:txBody>
      </p:sp>
      <p:sp>
        <p:nvSpPr>
          <p:cNvPr id="34826" name="Oval 11"/>
          <p:cNvSpPr>
            <a:spLocks noChangeArrowheads="1"/>
          </p:cNvSpPr>
          <p:nvPr/>
        </p:nvSpPr>
        <p:spPr bwMode="auto">
          <a:xfrm>
            <a:off x="3343708" y="2810741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rgbClr val="000000"/>
                </a:solidFill>
                <a:latin typeface="Verdana" pitchFamily="34" charset="0"/>
              </a:rPr>
              <a:t>3</a:t>
            </a:r>
          </a:p>
        </p:txBody>
      </p:sp>
      <p:sp>
        <p:nvSpPr>
          <p:cNvPr id="157710" name="Text Box 14"/>
          <p:cNvSpPr txBox="1">
            <a:spLocks noChangeArrowheads="1"/>
          </p:cNvSpPr>
          <p:nvPr/>
        </p:nvSpPr>
        <p:spPr bwMode="auto">
          <a:xfrm>
            <a:off x="900545" y="1669328"/>
            <a:ext cx="3429000" cy="3698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 eaLnBrk="0" hangingPunct="0">
              <a:spcBef>
                <a:spcPct val="50000"/>
              </a:spcBef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cs typeface="+mn-cs"/>
              </a:rPr>
              <a:t>Не стандартный шаблон</a:t>
            </a:r>
          </a:p>
        </p:txBody>
      </p:sp>
      <p:sp>
        <p:nvSpPr>
          <p:cNvPr id="34829" name="Oval 16"/>
          <p:cNvSpPr>
            <a:spLocks noChangeArrowheads="1"/>
          </p:cNvSpPr>
          <p:nvPr/>
        </p:nvSpPr>
        <p:spPr bwMode="auto">
          <a:xfrm>
            <a:off x="4862945" y="1897928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rgbClr val="000000"/>
                </a:solidFill>
                <a:latin typeface="Verdana" pitchFamily="34" charset="0"/>
              </a:rPr>
              <a:t>1</a:t>
            </a:r>
          </a:p>
        </p:txBody>
      </p:sp>
      <p:sp>
        <p:nvSpPr>
          <p:cNvPr id="34830" name="Line 17"/>
          <p:cNvSpPr>
            <a:spLocks noChangeShapeType="1"/>
          </p:cNvSpPr>
          <p:nvPr/>
        </p:nvSpPr>
        <p:spPr bwMode="auto">
          <a:xfrm>
            <a:off x="5015345" y="2050328"/>
            <a:ext cx="228600" cy="4572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31" name="Line 18"/>
          <p:cNvSpPr>
            <a:spLocks noChangeShapeType="1"/>
          </p:cNvSpPr>
          <p:nvPr/>
        </p:nvSpPr>
        <p:spPr bwMode="auto">
          <a:xfrm>
            <a:off x="5243945" y="2507528"/>
            <a:ext cx="6096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32" name="Line 19"/>
          <p:cNvSpPr>
            <a:spLocks noChangeShapeType="1"/>
          </p:cNvSpPr>
          <p:nvPr/>
        </p:nvSpPr>
        <p:spPr bwMode="auto">
          <a:xfrm>
            <a:off x="5853545" y="2507528"/>
            <a:ext cx="152400" cy="2286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33" name="Line 20"/>
          <p:cNvSpPr>
            <a:spLocks noChangeShapeType="1"/>
          </p:cNvSpPr>
          <p:nvPr/>
        </p:nvSpPr>
        <p:spPr bwMode="auto">
          <a:xfrm>
            <a:off x="6082145" y="2812328"/>
            <a:ext cx="14478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34" name="Line 21"/>
          <p:cNvSpPr>
            <a:spLocks noChangeShapeType="1"/>
          </p:cNvSpPr>
          <p:nvPr/>
        </p:nvSpPr>
        <p:spPr bwMode="auto">
          <a:xfrm flipV="1">
            <a:off x="7529945" y="2050328"/>
            <a:ext cx="914400" cy="6858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35" name="Oval 24"/>
          <p:cNvSpPr>
            <a:spLocks noChangeArrowheads="1"/>
          </p:cNvSpPr>
          <p:nvPr/>
        </p:nvSpPr>
        <p:spPr bwMode="auto">
          <a:xfrm>
            <a:off x="5091545" y="2355128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rgbClr val="000000"/>
                </a:solidFill>
                <a:latin typeface="Verdana" pitchFamily="34" charset="0"/>
              </a:rPr>
              <a:t>2</a:t>
            </a:r>
          </a:p>
        </p:txBody>
      </p:sp>
      <p:sp>
        <p:nvSpPr>
          <p:cNvPr id="34836" name="Oval 25"/>
          <p:cNvSpPr>
            <a:spLocks noChangeArrowheads="1"/>
          </p:cNvSpPr>
          <p:nvPr/>
        </p:nvSpPr>
        <p:spPr bwMode="auto">
          <a:xfrm>
            <a:off x="5701145" y="2355128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rgbClr val="000000"/>
                </a:solidFill>
                <a:latin typeface="Verdana" pitchFamily="34" charset="0"/>
              </a:rPr>
              <a:t>3</a:t>
            </a:r>
          </a:p>
        </p:txBody>
      </p:sp>
      <p:sp>
        <p:nvSpPr>
          <p:cNvPr id="34837" name="Oval 26"/>
          <p:cNvSpPr>
            <a:spLocks noChangeArrowheads="1"/>
          </p:cNvSpPr>
          <p:nvPr/>
        </p:nvSpPr>
        <p:spPr bwMode="auto">
          <a:xfrm>
            <a:off x="5929745" y="2659928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rgbClr val="000000"/>
                </a:solidFill>
                <a:latin typeface="Verdana" pitchFamily="34" charset="0"/>
              </a:rPr>
              <a:t>4</a:t>
            </a:r>
          </a:p>
        </p:txBody>
      </p:sp>
      <p:sp>
        <p:nvSpPr>
          <p:cNvPr id="34838" name="Oval 27"/>
          <p:cNvSpPr>
            <a:spLocks noChangeArrowheads="1"/>
          </p:cNvSpPr>
          <p:nvPr/>
        </p:nvSpPr>
        <p:spPr bwMode="auto">
          <a:xfrm>
            <a:off x="6691745" y="2659928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rgbClr val="000000"/>
                </a:solidFill>
                <a:latin typeface="Verdana" pitchFamily="34" charset="0"/>
              </a:rPr>
              <a:t>5</a:t>
            </a:r>
          </a:p>
        </p:txBody>
      </p:sp>
      <p:sp>
        <p:nvSpPr>
          <p:cNvPr id="34839" name="Oval 28"/>
          <p:cNvSpPr>
            <a:spLocks noChangeArrowheads="1"/>
          </p:cNvSpPr>
          <p:nvPr/>
        </p:nvSpPr>
        <p:spPr bwMode="auto">
          <a:xfrm>
            <a:off x="7377545" y="2659928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rgbClr val="000000"/>
                </a:solidFill>
                <a:latin typeface="Verdana" pitchFamily="34" charset="0"/>
              </a:rPr>
              <a:t>6</a:t>
            </a:r>
          </a:p>
        </p:txBody>
      </p:sp>
      <p:sp>
        <p:nvSpPr>
          <p:cNvPr id="34840" name="Oval 29"/>
          <p:cNvSpPr>
            <a:spLocks noChangeArrowheads="1"/>
          </p:cNvSpPr>
          <p:nvPr/>
        </p:nvSpPr>
        <p:spPr bwMode="auto">
          <a:xfrm>
            <a:off x="8368145" y="1897928"/>
            <a:ext cx="228600" cy="2286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 eaLnBrk="0" hangingPunct="0"/>
            <a:r>
              <a:rPr lang="ru-RU" b="0" i="0" u="none" baseline="0">
                <a:solidFill>
                  <a:srgbClr val="000000"/>
                </a:solidFill>
                <a:latin typeface="Verdana" pitchFamily="34" charset="0"/>
              </a:rPr>
              <a:t>7</a:t>
            </a:r>
          </a:p>
        </p:txBody>
      </p:sp>
      <p:sp>
        <p:nvSpPr>
          <p:cNvPr id="157728" name="Text Box 32"/>
          <p:cNvSpPr txBox="1">
            <a:spLocks noChangeArrowheads="1"/>
          </p:cNvSpPr>
          <p:nvPr/>
        </p:nvSpPr>
        <p:spPr bwMode="auto">
          <a:xfrm>
            <a:off x="5091545" y="1593128"/>
            <a:ext cx="3657600" cy="3698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 eaLnBrk="0" hangingPunct="0">
              <a:spcBef>
                <a:spcPct val="50000"/>
              </a:spcBef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  <a:cs typeface="+mn-cs"/>
              </a:rPr>
              <a:t>Не стандартный шаблон</a:t>
            </a:r>
          </a:p>
        </p:txBody>
      </p:sp>
      <p:sp>
        <p:nvSpPr>
          <p:cNvPr id="34" name="Rectangle 4"/>
          <p:cNvSpPr txBox="1">
            <a:spLocks noChangeArrowheads="1"/>
          </p:cNvSpPr>
          <p:nvPr/>
        </p:nvSpPr>
        <p:spPr bwMode="auto">
          <a:xfrm>
            <a:off x="62345" y="3269528"/>
            <a:ext cx="5791200" cy="312280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411480" indent="-292100" algn="l" rtl="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/>
              <a:buChar char=""/>
              <a:defRPr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ПСО выполнит поиск самого глубокого плоского участка и назначит его основным каналом.</a:t>
            </a:r>
          </a:p>
          <a:p>
            <a:pPr marL="868680" lvl="1" indent="-292100" algn="l" rtl="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/>
              <a:buChar char=""/>
              <a:defRPr/>
            </a:pPr>
            <a:r>
              <a:rPr lang="ru-RU" sz="16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Участок 2-3 слева вверху.</a:t>
            </a:r>
          </a:p>
          <a:p>
            <a:pPr marL="868680" lvl="1" indent="-292100" algn="l" rtl="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/>
              <a:buChar char=""/>
              <a:defRPr/>
            </a:pPr>
            <a:r>
              <a:rPr lang="ru-RU" sz="16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Участок 4-5-6 справа вверху.</a:t>
            </a:r>
          </a:p>
          <a:p>
            <a:pPr marL="411480" indent="-292100" algn="l" rtl="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/>
              <a:buChar char=""/>
              <a:defRPr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Если метод расчета требует осевой точки, будет назначена существующая точка, либо создана новая.</a:t>
            </a:r>
          </a:p>
          <a:p>
            <a:pPr marL="411480" indent="-292100" algn="l" rtl="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/>
              <a:buChar char=""/>
              <a:defRPr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Весь материал слева от левой подошвы включен в материал левого склона</a:t>
            </a:r>
          </a:p>
          <a:p>
            <a:pPr marL="411480" indent="-292100" algn="l" rtl="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/>
              <a:buChar char=""/>
              <a:defRPr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Весь материал справа от правой подошвы включен в материал правого склона.</a:t>
            </a:r>
          </a:p>
        </p:txBody>
      </p:sp>
    </p:spTree>
    <p:extLst>
      <p:ext uri="{BB962C8B-B14F-4D97-AF65-F5344CB8AC3E}">
        <p14:creationId xmlns:p14="http://schemas.microsoft.com/office/powerpoint/2010/main" val="291427217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475" y="137873"/>
            <a:ext cx="8229600" cy="789468"/>
          </a:xfrm>
        </p:spPr>
        <p:txBody>
          <a:bodyPr/>
          <a:lstStyle/>
          <a:p>
            <a:pPr algn="l" rtl="0"/>
            <a:r>
              <a:rPr lang="ru-RU" b="0" i="0" u="none" baseline="0"/>
              <a:t>Проектные шаблоны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52</a:t>
            </a:fld>
            <a:endParaRPr lang="ru-RU"/>
          </a:p>
        </p:txBody>
      </p:sp>
      <p:pic>
        <p:nvPicPr>
          <p:cNvPr id="1026" name="Picture 2" descr="C:\Temp\HHH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861" y="2724744"/>
            <a:ext cx="8480339" cy="3323998"/>
          </a:xfrm>
          <a:prstGeom prst="rect">
            <a:avLst/>
          </a:prstGeom>
          <a:noFill/>
        </p:spPr>
      </p:pic>
      <p:sp>
        <p:nvSpPr>
          <p:cNvPr id="5" name="Heptagon 4"/>
          <p:cNvSpPr/>
          <p:nvPr/>
        </p:nvSpPr>
        <p:spPr>
          <a:xfrm>
            <a:off x="1183386" y="2899688"/>
            <a:ext cx="515562" cy="435530"/>
          </a:xfrm>
          <a:prstGeom prst="heptagon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2800" b="0" i="0" u="none" baseline="0"/>
              <a:t>1</a:t>
            </a:r>
            <a:endParaRPr lang="ru-RU" dirty="0"/>
          </a:p>
        </p:txBody>
      </p:sp>
      <p:sp>
        <p:nvSpPr>
          <p:cNvPr id="6" name="Heptagon 5"/>
          <p:cNvSpPr/>
          <p:nvPr/>
        </p:nvSpPr>
        <p:spPr>
          <a:xfrm>
            <a:off x="2612136" y="5434846"/>
            <a:ext cx="515562" cy="435530"/>
          </a:xfrm>
          <a:prstGeom prst="heptagon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2800" b="0" i="0" u="none" baseline="0"/>
              <a:t>2</a:t>
            </a:r>
            <a:endParaRPr lang="ru-RU" dirty="0"/>
          </a:p>
        </p:txBody>
      </p:sp>
      <p:sp>
        <p:nvSpPr>
          <p:cNvPr id="7" name="Heptagon 6"/>
          <p:cNvSpPr/>
          <p:nvPr/>
        </p:nvSpPr>
        <p:spPr>
          <a:xfrm>
            <a:off x="4593336" y="5434846"/>
            <a:ext cx="515562" cy="435530"/>
          </a:xfrm>
          <a:prstGeom prst="heptagon">
            <a:avLst/>
          </a:prstGeom>
          <a:solidFill>
            <a:srgbClr val="FF0000"/>
          </a:solid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2800" b="0" i="0" u="none" baseline="0"/>
              <a:t>3</a:t>
            </a:r>
            <a:endParaRPr lang="ru-RU" dirty="0"/>
          </a:p>
        </p:txBody>
      </p:sp>
      <p:sp>
        <p:nvSpPr>
          <p:cNvPr id="8" name="Heptagon 7"/>
          <p:cNvSpPr/>
          <p:nvPr/>
        </p:nvSpPr>
        <p:spPr>
          <a:xfrm>
            <a:off x="6345936" y="5434846"/>
            <a:ext cx="515562" cy="435530"/>
          </a:xfrm>
          <a:prstGeom prst="heptagon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2800" b="0" i="0" u="none" baseline="0"/>
              <a:t>4</a:t>
            </a:r>
            <a:endParaRPr lang="ru-RU" dirty="0"/>
          </a:p>
        </p:txBody>
      </p:sp>
      <p:sp>
        <p:nvSpPr>
          <p:cNvPr id="9" name="Heptagon 8"/>
          <p:cNvSpPr/>
          <p:nvPr/>
        </p:nvSpPr>
        <p:spPr>
          <a:xfrm>
            <a:off x="7784211" y="2931081"/>
            <a:ext cx="515562" cy="435530"/>
          </a:xfrm>
          <a:prstGeom prst="heptagon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2800" b="0" i="0" u="none" baseline="0"/>
              <a:t>5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00766" y="1349066"/>
            <a:ext cx="87965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Font typeface="Arial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 Шаблоны также можно создать в ПСО, используя редактор шаблонов во вкладыше Съемки. </a:t>
            </a:r>
          </a:p>
          <a:p>
            <a:pPr algn="l" rtl="0">
              <a:buFont typeface="Arial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 Файлы шаблонов имеют расширение TPL.</a:t>
            </a:r>
          </a:p>
          <a:p>
            <a:pPr algn="l" rtl="0">
              <a:buFont typeface="Arial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 Если несколько галсов имеют одинаковый шаблон, используйте инструмент Fill Column.</a:t>
            </a:r>
          </a:p>
        </p:txBody>
      </p:sp>
    </p:spTree>
    <p:extLst>
      <p:ext uri="{BB962C8B-B14F-4D97-AF65-F5344CB8AC3E}">
        <p14:creationId xmlns:p14="http://schemas.microsoft.com/office/powerpoint/2010/main" val="295181803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Пример:  Шаблоны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53</a:t>
            </a:fld>
            <a:endParaRPr lang="ru-RU"/>
          </a:p>
        </p:txBody>
      </p:sp>
      <p:sp>
        <p:nvSpPr>
          <p:cNvPr id="5" name="Rounded Rectangle 4"/>
          <p:cNvSpPr/>
          <p:nvPr/>
        </p:nvSpPr>
        <p:spPr>
          <a:xfrm>
            <a:off x="152400" y="1600200"/>
            <a:ext cx="3429000" cy="990600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400" b="1" i="0" u="none" baseline="0"/>
              <a:t>Файл:</a:t>
            </a:r>
            <a:r>
              <a:rPr lang="ru-RU" sz="1400" b="0" i="0" u="none" baseline="0"/>
              <a:t>		</a:t>
            </a:r>
            <a:r>
              <a:rPr lang="ru-RU" sz="1400" b="1" i="0" u="none" baseline="0"/>
              <a:t>HHH.LOG</a:t>
            </a:r>
          </a:p>
          <a:p>
            <a:pPr algn="l" rtl="0"/>
            <a:r>
              <a:rPr lang="ru-RU" sz="1400" b="1" i="0" u="none" baseline="0"/>
              <a:t>Допустимый Перебор: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1фут</a:t>
            </a:r>
          </a:p>
          <a:p>
            <a:pPr algn="l" rtl="0"/>
            <a:r>
              <a:rPr lang="ru-RU" sz="1400" b="1" i="0" u="none" baseline="0"/>
              <a:t>Метод: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AEA1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52400" y="3329214"/>
            <a:ext cx="3352800" cy="1852386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 anchorCtr="0"/>
          <a:lstStyle/>
          <a:p>
            <a:pPr algn="l" rtl="0"/>
            <a:r>
              <a:rPr lang="ru-RU" sz="1600" b="1" i="0" u="none" baseline="0">
                <a:solidFill>
                  <a:srgbClr val="FFFF00"/>
                </a:solidFill>
              </a:rPr>
              <a:t>Если в колонке Template нет шаблонов, ПСО будет искать и использовать шаблоны в заголовках файлов с данными.</a:t>
            </a:r>
          </a:p>
          <a:p>
            <a:pPr algn="ctr" rtl="0"/>
            <a:endParaRPr lang="ru-RU" sz="1200" dirty="0"/>
          </a:p>
        </p:txBody>
      </p:sp>
      <p:pic>
        <p:nvPicPr>
          <p:cNvPr id="2050" name="Picture 2" descr="C:\Temp\HHH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1600200"/>
            <a:ext cx="5039429" cy="4239217"/>
          </a:xfrm>
          <a:prstGeom prst="rect">
            <a:avLst/>
          </a:prstGeom>
          <a:noFill/>
        </p:spPr>
      </p:pic>
      <p:sp>
        <p:nvSpPr>
          <p:cNvPr id="8" name="Down Arrow 7"/>
          <p:cNvSpPr/>
          <p:nvPr/>
        </p:nvSpPr>
        <p:spPr>
          <a:xfrm>
            <a:off x="6629400" y="1676400"/>
            <a:ext cx="457200" cy="914400"/>
          </a:xfrm>
          <a:prstGeom prst="down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32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92767"/>
            <a:ext cx="5029200" cy="868362"/>
          </a:xfrm>
        </p:spPr>
        <p:txBody>
          <a:bodyPr/>
          <a:lstStyle/>
          <a:p>
            <a:pPr algn="l" rtl="0"/>
            <a:r>
              <a:rPr lang="ru-RU" b="0" i="0" u="none" baseline="0"/>
              <a:t>Пример шаблона, созданного вручную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57029" y="1058248"/>
            <a:ext cx="3429000" cy="1371600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600" b="1" i="0" u="none" baseline="0"/>
              <a:t>Файл:</a:t>
            </a:r>
            <a:r>
              <a:rPr lang="ru-RU" sz="1600" b="0" i="0" u="none" baseline="0"/>
              <a:t>		</a:t>
            </a:r>
            <a:r>
              <a:rPr lang="ru-RU" sz="1600" b="1" i="0" u="none" baseline="0"/>
              <a:t>HHH.LOG</a:t>
            </a:r>
          </a:p>
          <a:p>
            <a:pPr algn="l" rtl="0"/>
            <a:r>
              <a:rPr lang="ru-RU" sz="1600" b="1" i="0" u="none" baseline="0"/>
              <a:t>Допустимый Перебор: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1фут</a:t>
            </a:r>
          </a:p>
          <a:p>
            <a:pPr algn="l" rtl="0"/>
            <a:r>
              <a:rPr lang="ru-RU" sz="1600" b="1" i="0" u="none" baseline="0"/>
              <a:t>Метод: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AEA1</a:t>
            </a:r>
          </a:p>
          <a:p>
            <a:pPr algn="l" rtl="0"/>
            <a:r>
              <a:rPr lang="ru-RU" sz="1600" b="1" i="0" u="none" baseline="0"/>
              <a:t>Template Align: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Centerline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52761" y="4421592"/>
            <a:ext cx="3112839" cy="2017308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 anchorCtr="0"/>
          <a:lstStyle/>
          <a:p>
            <a:pPr algn="l" rtl="0"/>
            <a:r>
              <a:rPr lang="ru-RU" sz="1400" b="0" i="0" u="none" baseline="0" dirty="0">
                <a:solidFill>
                  <a:srgbClr val="FFFF00"/>
                </a:solidFill>
              </a:rPr>
              <a:t>ТОЧКИ ШАБЛОНА</a:t>
            </a:r>
          </a:p>
          <a:p>
            <a:pPr algn="l" rtl="0"/>
            <a:r>
              <a:rPr lang="ru-RU" sz="1400" b="0" i="0" u="none" baseline="0" dirty="0" smtClean="0"/>
              <a:t>Расстояние  </a:t>
            </a:r>
            <a:r>
              <a:rPr lang="ru-RU" sz="1400" b="0" i="0" u="none" baseline="0" dirty="0"/>
              <a:t>Глубина</a:t>
            </a:r>
          </a:p>
          <a:p>
            <a:pPr algn="l" rtl="0"/>
            <a:r>
              <a:rPr lang="ru-RU" sz="1400" b="0" i="0" u="none" baseline="0" dirty="0"/>
              <a:t>-300.0 	</a:t>
            </a:r>
            <a:r>
              <a:rPr lang="ru-RU" sz="1400" b="0" i="0" u="none" baseline="0" dirty="0" smtClean="0"/>
              <a:t>    0.0</a:t>
            </a:r>
            <a:endParaRPr lang="ru-RU" sz="1400" b="0" i="0" u="none" baseline="0" dirty="0"/>
          </a:p>
          <a:p>
            <a:pPr algn="l" rtl="0"/>
            <a:r>
              <a:rPr lang="ru-RU" sz="1400" b="0" i="0" u="none" baseline="0" dirty="0"/>
              <a:t>-200.0 	</a:t>
            </a:r>
            <a:r>
              <a:rPr lang="ru-RU" sz="1400" b="0" i="0" u="none" baseline="0" dirty="0" smtClean="0"/>
              <a:t>  </a:t>
            </a:r>
            <a:r>
              <a:rPr lang="ru-RU" sz="1400" b="0" i="0" u="none" baseline="0" dirty="0"/>
              <a:t>50.0</a:t>
            </a:r>
          </a:p>
          <a:p>
            <a:pPr algn="l" rtl="0"/>
            <a:r>
              <a:rPr lang="ru-RU" sz="1400" b="0" i="0" u="none" baseline="0" dirty="0"/>
              <a:t>  200.0 </a:t>
            </a:r>
            <a:r>
              <a:rPr lang="ru-RU" sz="1400" b="0" i="0" u="none" baseline="0" dirty="0" smtClean="0"/>
              <a:t>        </a:t>
            </a:r>
            <a:r>
              <a:rPr lang="ru-RU" sz="1400" b="0" i="0" u="none" baseline="0" dirty="0"/>
              <a:t>50.0</a:t>
            </a:r>
          </a:p>
          <a:p>
            <a:pPr algn="l" rtl="0"/>
            <a:r>
              <a:rPr lang="ru-RU" sz="1400" b="0" i="0" u="none" baseline="0" dirty="0"/>
              <a:t>  300.0 	</a:t>
            </a:r>
            <a:r>
              <a:rPr lang="ru-RU" sz="1400" b="0" i="0" u="none" baseline="0" dirty="0" smtClean="0"/>
              <a:t>   </a:t>
            </a:r>
            <a:r>
              <a:rPr lang="ru-RU" sz="1400" b="0" i="0" u="none" baseline="0" dirty="0"/>
              <a:t>0.0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16513" y="2536141"/>
            <a:ext cx="4233977" cy="1693433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 anchorCtr="0"/>
          <a:lstStyle/>
          <a:p>
            <a:pPr marL="342900" indent="-342900" algn="l" rtl="0">
              <a:buAutoNum type="arabicPeriod"/>
            </a:pPr>
            <a:r>
              <a:rPr lang="ru-RU" sz="1400" b="0" i="0" u="none" baseline="0">
                <a:solidFill>
                  <a:srgbClr val="FFFF00"/>
                </a:solidFill>
              </a:rPr>
              <a:t>Кликните на верхнее поле в графе шаблонов Template.</a:t>
            </a:r>
          </a:p>
          <a:p>
            <a:pPr marL="342900" indent="-342900" algn="l" rtl="0">
              <a:buAutoNum type="arabicPeriod"/>
            </a:pPr>
            <a:r>
              <a:rPr lang="ru-RU" sz="1400" b="0" i="0" u="none" baseline="0">
                <a:solidFill>
                  <a:srgbClr val="FFFF00"/>
                </a:solidFill>
              </a:rPr>
              <a:t>Иконка редактора шаблонов</a:t>
            </a:r>
          </a:p>
          <a:p>
            <a:pPr marL="342900" indent="-342900" algn="l" rtl="0">
              <a:buAutoNum type="arabicPeriod"/>
            </a:pPr>
            <a:r>
              <a:rPr lang="ru-RU" sz="1400" b="0" i="0" u="none" baseline="0">
                <a:solidFill>
                  <a:srgbClr val="FFFF00"/>
                </a:solidFill>
              </a:rPr>
              <a:t>Введите пары расстояний и проектных отметок.</a:t>
            </a:r>
          </a:p>
          <a:p>
            <a:pPr marL="342900" indent="-342900" algn="l" rtl="0">
              <a:buAutoNum type="arabicPeriod"/>
            </a:pPr>
            <a:r>
              <a:rPr lang="ru-RU" sz="1400" b="0" i="0" u="none" baseline="0">
                <a:solidFill>
                  <a:srgbClr val="FFFF00"/>
                </a:solidFill>
              </a:rPr>
              <a:t>Сохраните файл как </a:t>
            </a:r>
            <a:r>
              <a:rPr lang="ru-RU" sz="1400" b="1" i="0" u="none" baseline="0">
                <a:solidFill>
                  <a:srgbClr val="FFFF00"/>
                </a:solidFill>
              </a:rPr>
              <a:t>HHH.TPL</a:t>
            </a:r>
          </a:p>
          <a:p>
            <a:pPr marL="342900" indent="-342900" algn="l" rtl="0">
              <a:buAutoNum type="arabicPeriod"/>
            </a:pPr>
            <a:r>
              <a:rPr lang="ru-RU" sz="1400" b="0" i="0" u="none" baseline="0">
                <a:solidFill>
                  <a:srgbClr val="FFFF00"/>
                </a:solidFill>
              </a:rPr>
              <a:t>Заполните колонку.</a:t>
            </a:r>
            <a:endParaRPr lang="ru-RU" sz="1400" dirty="0"/>
          </a:p>
        </p:txBody>
      </p:sp>
      <p:grpSp>
        <p:nvGrpSpPr>
          <p:cNvPr id="3" name="Group 2"/>
          <p:cNvGrpSpPr/>
          <p:nvPr/>
        </p:nvGrpSpPr>
        <p:grpSpPr>
          <a:xfrm>
            <a:off x="4619625" y="1581150"/>
            <a:ext cx="4325096" cy="4306020"/>
            <a:chOff x="3581400" y="1295400"/>
            <a:chExt cx="5344271" cy="5153745"/>
          </a:xfrm>
        </p:grpSpPr>
        <p:pic>
          <p:nvPicPr>
            <p:cNvPr id="3074" name="Picture 2" descr="C:\Temp\HHH3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81400" y="1295400"/>
              <a:ext cx="5344271" cy="5153745"/>
            </a:xfrm>
            <a:prstGeom prst="rect">
              <a:avLst/>
            </a:prstGeom>
            <a:noFill/>
          </p:spPr>
        </p:pic>
        <p:sp>
          <p:nvSpPr>
            <p:cNvPr id="11" name="Right Arrow 10"/>
            <p:cNvSpPr/>
            <p:nvPr/>
          </p:nvSpPr>
          <p:spPr>
            <a:xfrm>
              <a:off x="5867400" y="2438400"/>
              <a:ext cx="533400" cy="3048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b="0" i="0" u="none" baseline="0"/>
                <a:t>1</a:t>
              </a:r>
            </a:p>
          </p:txBody>
        </p:sp>
        <p:sp>
          <p:nvSpPr>
            <p:cNvPr id="13" name="Right Arrow 12"/>
            <p:cNvSpPr/>
            <p:nvPr/>
          </p:nvSpPr>
          <p:spPr>
            <a:xfrm rot="5400000">
              <a:off x="4991100" y="1562100"/>
              <a:ext cx="533400" cy="3048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b="0" i="0" u="none" baseline="0"/>
                <a:t>2</a:t>
              </a:r>
            </a:p>
          </p:txBody>
        </p:sp>
        <p:sp>
          <p:nvSpPr>
            <p:cNvPr id="14" name="Right Arrow 13"/>
            <p:cNvSpPr/>
            <p:nvPr/>
          </p:nvSpPr>
          <p:spPr>
            <a:xfrm>
              <a:off x="5715000" y="4038600"/>
              <a:ext cx="533400" cy="3048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b="0" i="0" u="none" baseline="0"/>
                <a:t>3</a:t>
              </a:r>
            </a:p>
          </p:txBody>
        </p:sp>
        <p:sp>
          <p:nvSpPr>
            <p:cNvPr id="15" name="Right Arrow 14"/>
            <p:cNvSpPr/>
            <p:nvPr/>
          </p:nvSpPr>
          <p:spPr>
            <a:xfrm>
              <a:off x="5257800" y="3505200"/>
              <a:ext cx="533400" cy="3048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b="0" i="0" u="none" baseline="0"/>
                <a:t>4</a:t>
              </a:r>
            </a:p>
          </p:txBody>
        </p:sp>
        <p:sp>
          <p:nvSpPr>
            <p:cNvPr id="16" name="Right Arrow 15"/>
            <p:cNvSpPr/>
            <p:nvPr/>
          </p:nvSpPr>
          <p:spPr>
            <a:xfrm>
              <a:off x="4343400" y="1981200"/>
              <a:ext cx="533400" cy="3048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b="0" i="0" u="none" baseline="0"/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633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Результат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55</a:t>
            </a:fld>
            <a:endParaRPr lang="ru-RU"/>
          </a:p>
        </p:txBody>
      </p:sp>
      <p:pic>
        <p:nvPicPr>
          <p:cNvPr id="4098" name="Picture 2" descr="C:\Temp\HHH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676400"/>
            <a:ext cx="6353175" cy="4287543"/>
          </a:xfrm>
          <a:prstGeom prst="rect">
            <a:avLst/>
          </a:prstGeom>
          <a:noFill/>
        </p:spPr>
      </p:pic>
      <p:sp>
        <p:nvSpPr>
          <p:cNvPr id="5" name="Rounded Rectangle 4"/>
          <p:cNvSpPr/>
          <p:nvPr/>
        </p:nvSpPr>
        <p:spPr>
          <a:xfrm>
            <a:off x="355599" y="1536700"/>
            <a:ext cx="2523067" cy="243840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 anchorCtr="0"/>
          <a:lstStyle/>
          <a:p>
            <a:pPr algn="l" rtl="0"/>
            <a:r>
              <a:rPr lang="ru-RU" b="0" i="0" u="none" baseline="0" dirty="0">
                <a:solidFill>
                  <a:srgbClr val="FFFF00"/>
                </a:solidFill>
              </a:rPr>
              <a:t>ТОЧКИ ШАБЛОНА</a:t>
            </a:r>
          </a:p>
          <a:p>
            <a:pPr algn="l" rtl="0"/>
            <a:r>
              <a:rPr lang="ru-RU" sz="1400" b="0" i="0" u="none" baseline="0" dirty="0" smtClean="0"/>
              <a:t>Расстояние </a:t>
            </a:r>
            <a:r>
              <a:rPr lang="ru-RU" sz="1400" b="0" i="0" u="none" baseline="0" dirty="0"/>
              <a:t>Глубина</a:t>
            </a:r>
          </a:p>
          <a:p>
            <a:pPr algn="l" rtl="0"/>
            <a:r>
              <a:rPr lang="ru-RU" sz="1400" b="0" i="0" u="none" baseline="0" dirty="0"/>
              <a:t>-300.0 	 0.0</a:t>
            </a:r>
          </a:p>
          <a:p>
            <a:pPr algn="l" rtl="0"/>
            <a:r>
              <a:rPr lang="ru-RU" sz="1400" b="0" i="0" u="none" baseline="0" dirty="0"/>
              <a:t>-200.0 	 50.0</a:t>
            </a:r>
          </a:p>
          <a:p>
            <a:pPr algn="l" rtl="0"/>
            <a:r>
              <a:rPr lang="ru-RU" sz="1400" b="0" i="0" u="none" baseline="0" dirty="0"/>
              <a:t>  200.0 	 50.0</a:t>
            </a:r>
          </a:p>
          <a:p>
            <a:pPr algn="l" rtl="0"/>
            <a:r>
              <a:rPr lang="ru-RU" sz="1400" b="0" i="0" u="none" baseline="0" dirty="0"/>
              <a:t>  300.0 	 0.0</a:t>
            </a:r>
          </a:p>
        </p:txBody>
      </p:sp>
    </p:spTree>
    <p:extLst>
      <p:ext uri="{BB962C8B-B14F-4D97-AF65-F5344CB8AC3E}">
        <p14:creationId xmlns:p14="http://schemas.microsoft.com/office/powerpoint/2010/main" val="222082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Работа со сложными шаблонами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672" y="5143084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AEA, Philadelphia, Саванна и Норфолк могут работать со сложными шаблонами.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56</a:t>
            </a:fld>
            <a:endParaRPr lang="ru-RU"/>
          </a:p>
        </p:txBody>
      </p:sp>
      <p:cxnSp>
        <p:nvCxnSpPr>
          <p:cNvPr id="5" name="Straight Connector 4"/>
          <p:cNvCxnSpPr/>
          <p:nvPr/>
        </p:nvCxnSpPr>
        <p:spPr>
          <a:xfrm>
            <a:off x="5715000" y="1828800"/>
            <a:ext cx="457200" cy="83820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6172200" y="2667000"/>
            <a:ext cx="1981200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8153400" y="1828800"/>
            <a:ext cx="457200" cy="83820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7010400" y="2590800"/>
            <a:ext cx="152400" cy="152400"/>
          </a:xfrm>
          <a:prstGeom prst="ellipse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7472" y="1641909"/>
            <a:ext cx="48768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Простой шаблон с точкой на оси канала:</a:t>
            </a:r>
            <a:r>
              <a:rPr lang="ru-RU" b="0" i="0" u="none" baseline="0">
                <a:solidFill>
                  <a:schemeClr val="bg2"/>
                </a:solidFill>
              </a:rPr>
              <a:t> 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Это раньше требовали эти методы.  Они до сих пор работают с такими шаблонами.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5638800" y="3657600"/>
            <a:ext cx="457200" cy="83820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096000" y="4495800"/>
            <a:ext cx="1981200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8077200" y="3657600"/>
            <a:ext cx="457200" cy="83820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23672" y="3528946"/>
            <a:ext cx="48768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Простой шаблон без точки на оси канала:</a:t>
            </a:r>
            <a:r>
              <a:rPr lang="ru-RU" b="0" i="0" u="none" baseline="0">
                <a:solidFill>
                  <a:schemeClr val="bg2"/>
                </a:solidFill>
              </a:rPr>
              <a:t> 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Эти методы создадут осевую точку посередине между точками подошв.</a:t>
            </a:r>
          </a:p>
        </p:txBody>
      </p:sp>
      <p:sp>
        <p:nvSpPr>
          <p:cNvPr id="16" name="Oval 15"/>
          <p:cNvSpPr/>
          <p:nvPr/>
        </p:nvSpPr>
        <p:spPr>
          <a:xfrm>
            <a:off x="6934200" y="4419600"/>
            <a:ext cx="152400" cy="152400"/>
          </a:xfrm>
          <a:prstGeom prst="ellipse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98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Более сложные шаблоны</a:t>
            </a: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>
          <a:xfrm>
            <a:off x="194165" y="6278789"/>
            <a:ext cx="715108" cy="453571"/>
          </a:xfrm>
        </p:spPr>
        <p:txBody>
          <a:bodyPr/>
          <a:lstStyle/>
          <a:p>
            <a:pPr algn="l" rtl="0"/>
            <a:fld id="{8B0EDE77-C530-4ADB-AD74-A99B71A289FB}" type="slidenum">
              <a:rPr/>
              <a:pPr/>
              <a:t>57</a:t>
            </a:fld>
            <a:endParaRPr lang="ru-RU"/>
          </a:p>
        </p:txBody>
      </p:sp>
      <p:cxnSp>
        <p:nvCxnSpPr>
          <p:cNvPr id="5" name="Straight Connector 4"/>
          <p:cNvCxnSpPr/>
          <p:nvPr/>
        </p:nvCxnSpPr>
        <p:spPr>
          <a:xfrm>
            <a:off x="5923643" y="2533650"/>
            <a:ext cx="18288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7752443" y="1771650"/>
            <a:ext cx="762000" cy="76200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923643" y="3676650"/>
            <a:ext cx="18288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390243" y="4895850"/>
            <a:ext cx="304800" cy="60960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695043" y="5505450"/>
            <a:ext cx="6858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380843" y="5505450"/>
            <a:ext cx="304800" cy="45720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685643" y="5962650"/>
            <a:ext cx="18288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8514443" y="4819650"/>
            <a:ext cx="304800" cy="114300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64710" y="1270397"/>
            <a:ext cx="4876800" cy="1600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Без склона:</a:t>
            </a:r>
            <a:r>
              <a:rPr lang="ru-RU" b="0" i="0" u="none" baseline="0">
                <a:solidFill>
                  <a:schemeClr val="bg2"/>
                </a:solidFill>
              </a:rPr>
              <a:t> 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ПСО выполнит поиск самого глубокого плоского участка и назначит его основным каналом.  Разделяет канал на левую и правую части.  В таком случае материал на левом склоне будет равен 0, а на правом будет вычислен обычно.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5616" y="3037641"/>
            <a:ext cx="4876800" cy="13542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Без склонов:</a:t>
            </a:r>
            <a:r>
              <a:rPr lang="ru-RU" b="0" i="0" u="none" baseline="0">
                <a:solidFill>
                  <a:schemeClr val="bg2"/>
                </a:solidFill>
              </a:rPr>
              <a:t> 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ПСО выполнит поиск самого глубокого плоского участка и назначит его основным каналом.  Разделяет канал на левую и правую части.  В таком случае материал на левом и на правом склонах будет равен 0.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6566" y="4558664"/>
            <a:ext cx="4876800" cy="184665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Сложные шаблоноы</a:t>
            </a:r>
            <a:r>
              <a:rPr lang="ru-RU" b="0" i="0" u="none" baseline="0">
                <a:solidFill>
                  <a:schemeClr val="bg2"/>
                </a:solidFill>
              </a:rPr>
              <a:t> 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ПСО выполнит поиск самого глубокого плоского участка и назначит его основным каналом.  Разделяет канал на левую и правую части.  Весь материал слева от левой подошвы включен в материал левого склона  Весь материал слева от левой подошвы включен в материал левого склона.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5923643" y="2228850"/>
            <a:ext cx="1828800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076043" y="1847850"/>
            <a:ext cx="16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ru-RU" sz="1400" b="0" i="0" u="none" baseline="0"/>
              <a:t>Основной канал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5923643" y="3524250"/>
            <a:ext cx="1828800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076043" y="3143250"/>
            <a:ext cx="16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ru-RU" sz="1400" b="0" i="0" u="none" baseline="0"/>
              <a:t>Основной канал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6685643" y="5734050"/>
            <a:ext cx="1828800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838043" y="5353050"/>
            <a:ext cx="16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ru-RU" sz="1400" b="0" i="0" u="none" baseline="0"/>
              <a:t>Основной канал</a:t>
            </a:r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5923643" y="2000250"/>
            <a:ext cx="0" cy="8382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5466443" y="4895850"/>
            <a:ext cx="1219200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618843" y="428625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ru-RU" sz="1400" b="0" i="0" u="none" baseline="0"/>
              <a:t>Левый Склон</a:t>
            </a:r>
          </a:p>
        </p:txBody>
      </p:sp>
      <p:cxnSp>
        <p:nvCxnSpPr>
          <p:cNvPr id="33" name="Straight Connector 32"/>
          <p:cNvCxnSpPr/>
          <p:nvPr/>
        </p:nvCxnSpPr>
        <p:spPr>
          <a:xfrm flipV="1">
            <a:off x="7752443" y="2076450"/>
            <a:ext cx="0" cy="762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6838043" y="2457450"/>
            <a:ext cx="152400" cy="152400"/>
          </a:xfrm>
          <a:prstGeom prst="ellips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35" name="Oval 34"/>
          <p:cNvSpPr/>
          <p:nvPr/>
        </p:nvSpPr>
        <p:spPr>
          <a:xfrm>
            <a:off x="6761843" y="3600450"/>
            <a:ext cx="152400" cy="152400"/>
          </a:xfrm>
          <a:prstGeom prst="ellips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36" name="Oval 35"/>
          <p:cNvSpPr/>
          <p:nvPr/>
        </p:nvSpPr>
        <p:spPr>
          <a:xfrm>
            <a:off x="7523843" y="5886450"/>
            <a:ext cx="152400" cy="152400"/>
          </a:xfrm>
          <a:prstGeom prst="ellips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5923643" y="3295650"/>
            <a:ext cx="0" cy="8382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7752443" y="3371850"/>
            <a:ext cx="0" cy="762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6685643" y="4743450"/>
            <a:ext cx="0" cy="1524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V="1">
            <a:off x="8514443" y="4743450"/>
            <a:ext cx="0" cy="1524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8514443" y="4895850"/>
            <a:ext cx="304800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39092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Необходимые точки шаблона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58</a:t>
            </a:fld>
            <a:endParaRPr lang="ru-RU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140600"/>
              </p:ext>
            </p:extLst>
          </p:nvPr>
        </p:nvGraphicFramePr>
        <p:xfrm>
          <a:off x="457200" y="1676398"/>
          <a:ext cx="80772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93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93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193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193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64109"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Метод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Точки шаблона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Метод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Точки шаблона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4109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AEA1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Сложный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GLDD1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4109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AEA2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Сложный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GLDD3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4109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AEA3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Сложный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Kingfisher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До 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28462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Standard HYPACK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До 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AEA No Segments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До 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64109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Саванна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Сложный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Beach Pre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До 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64109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Philadelphia Pre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Сложный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Beach Post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До 20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4109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Philadelphia Post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Сложный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Zone Listing Pre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Не применима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64109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Jacksonville Pre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До 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Zone Listing Post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Не применима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628462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Jacksonville Post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До 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End Area No Template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Не применима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64109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Норфолк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Сложный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962709"/>
            <a:ext cx="495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Все профили должны иметь одинаковое число точек в шаблоне.  </a:t>
            </a:r>
          </a:p>
        </p:txBody>
      </p:sp>
    </p:spTree>
    <p:extLst>
      <p:ext uri="{BB962C8B-B14F-4D97-AF65-F5344CB8AC3E}">
        <p14:creationId xmlns:p14="http://schemas.microsoft.com/office/powerpoint/2010/main" val="337494764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337" y="94020"/>
            <a:ext cx="8467725" cy="868362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Разное к-во точек шаблона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59</a:t>
            </a:fld>
            <a:endParaRPr lang="ru-RU"/>
          </a:p>
        </p:txBody>
      </p:sp>
      <p:sp>
        <p:nvSpPr>
          <p:cNvPr id="5" name="Rounded Rectangle 4"/>
          <p:cNvSpPr/>
          <p:nvPr/>
        </p:nvSpPr>
        <p:spPr>
          <a:xfrm>
            <a:off x="194733" y="1514475"/>
            <a:ext cx="2209800" cy="266700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 anchorCtr="0"/>
          <a:lstStyle/>
          <a:p>
            <a:pPr algn="l" rtl="0"/>
            <a:r>
              <a:rPr lang="ru-RU" sz="1600" b="0" i="0" u="none" baseline="0">
                <a:solidFill>
                  <a:srgbClr val="FFFF00"/>
                </a:solidFill>
              </a:rPr>
              <a:t>HHH1.TPL</a:t>
            </a:r>
          </a:p>
          <a:p>
            <a:pPr algn="l" rtl="0"/>
            <a:r>
              <a:rPr lang="ru-RU" sz="1200" b="0" i="0" u="none" baseline="0"/>
              <a:t>Расстояние: 	 Глубина</a:t>
            </a:r>
          </a:p>
          <a:p>
            <a:pPr algn="l" rtl="0"/>
            <a:r>
              <a:rPr lang="ru-RU" sz="1200" b="0" i="0" u="none" baseline="0">
                <a:solidFill>
                  <a:srgbClr val="FFFF00"/>
                </a:solidFill>
              </a:rPr>
              <a:t>-300.0 	 0.0</a:t>
            </a:r>
          </a:p>
          <a:p>
            <a:pPr algn="l" rtl="0"/>
            <a:r>
              <a:rPr lang="ru-RU" sz="1200" b="0" i="0" u="none" baseline="0">
                <a:solidFill>
                  <a:srgbClr val="FFFF00"/>
                </a:solidFill>
              </a:rPr>
              <a:t>-200.0 	 50.0</a:t>
            </a:r>
          </a:p>
          <a:p>
            <a:pPr algn="l" rtl="0"/>
            <a:r>
              <a:rPr lang="ru-RU" sz="1200" b="0" i="0" u="none" baseline="0">
                <a:solidFill>
                  <a:srgbClr val="FFFF00"/>
                </a:solidFill>
              </a:rPr>
              <a:t>      0.0 	 50.0</a:t>
            </a:r>
          </a:p>
          <a:p>
            <a:pPr algn="l" rtl="0"/>
            <a:r>
              <a:rPr lang="ru-RU" sz="1200" b="0" i="0" u="none" baseline="0">
                <a:solidFill>
                  <a:srgbClr val="FFFF00"/>
                </a:solidFill>
              </a:rPr>
              <a:t>  200.0 	 50.0</a:t>
            </a:r>
          </a:p>
          <a:p>
            <a:pPr algn="l" rtl="0"/>
            <a:r>
              <a:rPr lang="ru-RU" sz="1200" b="0" i="0" u="none" baseline="0">
                <a:solidFill>
                  <a:srgbClr val="FFFF00"/>
                </a:solidFill>
              </a:rPr>
              <a:t>  300.0 	 0.0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529262" y="5114637"/>
            <a:ext cx="342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2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Не работает!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285471" y="1514475"/>
            <a:ext cx="2209800" cy="266700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 anchorCtr="0"/>
          <a:lstStyle/>
          <a:p>
            <a:pPr algn="l" rtl="0"/>
            <a:r>
              <a:rPr lang="ru-RU" sz="1600" b="0" i="0" u="none" baseline="0" dirty="0">
                <a:solidFill>
                  <a:srgbClr val="FFFF00"/>
                </a:solidFill>
              </a:rPr>
              <a:t>HHH2.TPL</a:t>
            </a:r>
          </a:p>
          <a:p>
            <a:pPr algn="l" rtl="0"/>
            <a:r>
              <a:rPr lang="ru-RU" sz="1200" b="0" i="0" u="none" baseline="0" dirty="0"/>
              <a:t>Расстояние: 	 Глубина</a:t>
            </a:r>
          </a:p>
          <a:p>
            <a:pPr algn="l" rtl="0"/>
            <a:r>
              <a:rPr lang="ru-RU" sz="1200" b="0" i="0" u="none" baseline="0" dirty="0">
                <a:solidFill>
                  <a:srgbClr val="FFFF00"/>
                </a:solidFill>
              </a:rPr>
              <a:t>-300.0 	 0.0</a:t>
            </a:r>
          </a:p>
          <a:p>
            <a:pPr algn="l" rtl="0"/>
            <a:r>
              <a:rPr lang="ru-RU" sz="1200" b="0" i="0" u="none" baseline="0" dirty="0">
                <a:solidFill>
                  <a:srgbClr val="FFFF00"/>
                </a:solidFill>
              </a:rPr>
              <a:t>-200.0 	 50.0</a:t>
            </a:r>
          </a:p>
          <a:p>
            <a:pPr algn="l" rtl="0"/>
            <a:r>
              <a:rPr lang="ru-RU" sz="1200" b="0" i="0" u="none" baseline="0" dirty="0" smtClean="0">
                <a:solidFill>
                  <a:srgbClr val="FFFF00"/>
                </a:solidFill>
              </a:rPr>
              <a:t> 200.0 </a:t>
            </a:r>
            <a:r>
              <a:rPr lang="ru-RU" sz="1200" b="0" i="0" u="none" baseline="0" dirty="0">
                <a:solidFill>
                  <a:srgbClr val="FFFF00"/>
                </a:solidFill>
              </a:rPr>
              <a:t>	 50.0</a:t>
            </a:r>
          </a:p>
          <a:p>
            <a:pPr algn="l" rtl="0"/>
            <a:r>
              <a:rPr lang="ru-RU" sz="1200" b="0" i="0" u="none" baseline="0" dirty="0">
                <a:solidFill>
                  <a:srgbClr val="FFFF00"/>
                </a:solidFill>
              </a:rPr>
              <a:t> </a:t>
            </a:r>
            <a:r>
              <a:rPr lang="ru-RU" sz="1200" b="0" i="0" u="none" baseline="0" dirty="0" smtClean="0">
                <a:solidFill>
                  <a:srgbClr val="FFFF00"/>
                </a:solidFill>
              </a:rPr>
              <a:t>300.0 </a:t>
            </a:r>
            <a:r>
              <a:rPr lang="ru-RU" sz="1200" b="0" i="0" u="none" baseline="0" dirty="0">
                <a:solidFill>
                  <a:srgbClr val="FFFF00"/>
                </a:solidFill>
              </a:rPr>
              <a:t>	 0.0</a:t>
            </a:r>
          </a:p>
        </p:txBody>
      </p:sp>
      <p:pic>
        <p:nvPicPr>
          <p:cNvPr id="8195" name="Picture 3" descr="C:\Temp\HHH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524000"/>
            <a:ext cx="3733800" cy="3218220"/>
          </a:xfrm>
          <a:prstGeom prst="rect">
            <a:avLst/>
          </a:prstGeom>
          <a:noFill/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343400"/>
            <a:ext cx="463867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51619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Примеры странных каналов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6</a:t>
            </a:fld>
            <a:endParaRPr lang="ru-RU"/>
          </a:p>
        </p:txBody>
      </p:sp>
      <p:pic>
        <p:nvPicPr>
          <p:cNvPr id="4098" name="Picture 2" descr="C:\Temp\Channel ZigZag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66800"/>
            <a:ext cx="2514600" cy="48790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14400" y="6031020"/>
            <a:ext cx="731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Канал неожиданно смещается в сторону, а пикетаж остается неизменным!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795770" y="1572487"/>
            <a:ext cx="5077534" cy="3943901"/>
            <a:chOff x="3795770" y="1572487"/>
            <a:chExt cx="5077534" cy="3943901"/>
          </a:xfrm>
        </p:grpSpPr>
        <p:grpSp>
          <p:nvGrpSpPr>
            <p:cNvPr id="4" name="Group 3"/>
            <p:cNvGrpSpPr/>
            <p:nvPr/>
          </p:nvGrpSpPr>
          <p:grpSpPr>
            <a:xfrm>
              <a:off x="3795770" y="1572487"/>
              <a:ext cx="5077534" cy="3943901"/>
              <a:chOff x="3643370" y="1066800"/>
              <a:chExt cx="5077534" cy="3943901"/>
            </a:xfrm>
          </p:grpSpPr>
          <p:pic>
            <p:nvPicPr>
              <p:cNvPr id="4099" name="Picture 3" descr="C:\Temp\Channel T Corner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643370" y="1066800"/>
                <a:ext cx="5077534" cy="3943901"/>
              </a:xfrm>
              <a:prstGeom prst="rect">
                <a:avLst/>
              </a:prstGeom>
              <a:noFill/>
            </p:spPr>
          </p:pic>
          <p:cxnSp>
            <p:nvCxnSpPr>
              <p:cNvPr id="11" name="Straight Connector 10"/>
              <p:cNvCxnSpPr/>
              <p:nvPr/>
            </p:nvCxnSpPr>
            <p:spPr>
              <a:xfrm flipH="1">
                <a:off x="5105400" y="2362200"/>
                <a:ext cx="914400" cy="685800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5105400" y="3048000"/>
                <a:ext cx="0" cy="1828800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 flipH="1">
                <a:off x="6019800" y="1524000"/>
                <a:ext cx="2438400" cy="0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8458200" y="1524000"/>
                <a:ext cx="0" cy="3352800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 flipH="1">
                <a:off x="5091170" y="4876800"/>
                <a:ext cx="3352800" cy="0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Box 26"/>
              <p:cNvSpPr txBox="1"/>
              <p:nvPr/>
            </p:nvSpPr>
            <p:spPr>
              <a:xfrm>
                <a:off x="7072370" y="3200400"/>
                <a:ext cx="129540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rtl="0"/>
                <a:r>
                  <a:rPr lang="ru-RU" sz="1100" b="0" i="0" u="none" baseline="0" dirty="0">
                    <a:solidFill>
                      <a:srgbClr val="FF0000"/>
                    </a:solidFill>
                  </a:rPr>
                  <a:t>Используйте файл границ для разделения объемов на участке сложных каналов!</a:t>
                </a:r>
              </a:p>
            </p:txBody>
          </p:sp>
        </p:grpSp>
        <p:cxnSp>
          <p:nvCxnSpPr>
            <p:cNvPr id="10" name="Straight Connector 9"/>
            <p:cNvCxnSpPr/>
            <p:nvPr/>
          </p:nvCxnSpPr>
          <p:spPr>
            <a:xfrm>
              <a:off x="6172200" y="2029687"/>
              <a:ext cx="0" cy="838200"/>
            </a:xfrm>
            <a:prstGeom prst="line">
              <a:avLst/>
            </a:prstGeom>
            <a:ln w="28575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4946601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0488"/>
            <a:ext cx="6561668" cy="868362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 dirty="0"/>
              <a:t>Попробуйте метод AEA </a:t>
            </a:r>
            <a:r>
              <a:rPr lang="ru-RU" b="0" i="0" u="none" baseline="0" dirty="0" err="1"/>
              <a:t>No</a:t>
            </a:r>
            <a:r>
              <a:rPr lang="ru-RU" b="0" i="0" u="none" baseline="0" dirty="0"/>
              <a:t> </a:t>
            </a:r>
            <a:r>
              <a:rPr lang="ru-RU" b="0" i="0" u="none" baseline="0" dirty="0" err="1"/>
              <a:t>Segments</a:t>
            </a:r>
            <a:endParaRPr lang="ru-RU" b="0" i="0" u="none" baseline="0" dirty="0"/>
          </a:p>
        </p:txBody>
      </p:sp>
      <p:sp>
        <p:nvSpPr>
          <p:cNvPr id="17" name="TextBox 16"/>
          <p:cNvSpPr txBox="1"/>
          <p:nvPr/>
        </p:nvSpPr>
        <p:spPr>
          <a:xfrm>
            <a:off x="330773" y="4509558"/>
            <a:ext cx="8648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Не работает правильно!</a:t>
            </a:r>
          </a:p>
          <a:p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Мы указали программе использовать осевую точку для совмещения шаблонов, а в них ее нет.</a:t>
            </a:r>
          </a:p>
          <a:p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Давайте создадим шаблон заново с началом в начале галса...</a:t>
            </a:r>
          </a:p>
        </p:txBody>
      </p:sp>
      <p:pic>
        <p:nvPicPr>
          <p:cNvPr id="8195" name="Picture 3" descr="C:\Temp\HHH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507927" y="1676400"/>
            <a:ext cx="4471546" cy="2057400"/>
          </a:xfrm>
          <a:prstGeom prst="rect">
            <a:avLst/>
          </a:prstGeom>
          <a:noFill/>
        </p:spPr>
      </p:pic>
      <p:sp>
        <p:nvSpPr>
          <p:cNvPr id="7" name="Rounded Rectangle 4"/>
          <p:cNvSpPr/>
          <p:nvPr/>
        </p:nvSpPr>
        <p:spPr>
          <a:xfrm>
            <a:off x="119062" y="1243542"/>
            <a:ext cx="2209800" cy="266700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 anchorCtr="0"/>
          <a:lstStyle/>
          <a:p>
            <a:pPr algn="l" rtl="0"/>
            <a:r>
              <a:rPr lang="ru-RU" sz="1600" b="0" i="0" u="none" baseline="0">
                <a:solidFill>
                  <a:srgbClr val="FFFF00"/>
                </a:solidFill>
              </a:rPr>
              <a:t>HHH1.TPL</a:t>
            </a:r>
          </a:p>
          <a:p>
            <a:pPr algn="l" rtl="0"/>
            <a:r>
              <a:rPr lang="ru-RU" sz="1200" b="0" i="0" u="none" baseline="0"/>
              <a:t>Расстояние: 	 Глубина</a:t>
            </a:r>
          </a:p>
          <a:p>
            <a:pPr algn="l" rtl="0"/>
            <a:r>
              <a:rPr lang="ru-RU" sz="1200" b="0" i="0" u="none" baseline="0">
                <a:solidFill>
                  <a:srgbClr val="FFFF00"/>
                </a:solidFill>
              </a:rPr>
              <a:t>-300.0 	 0.0</a:t>
            </a:r>
          </a:p>
          <a:p>
            <a:pPr algn="l" rtl="0"/>
            <a:r>
              <a:rPr lang="ru-RU" sz="1200" b="0" i="0" u="none" baseline="0">
                <a:solidFill>
                  <a:srgbClr val="FFFF00"/>
                </a:solidFill>
              </a:rPr>
              <a:t>-200.0 	 50.0</a:t>
            </a:r>
          </a:p>
          <a:p>
            <a:pPr algn="l" rtl="0"/>
            <a:r>
              <a:rPr lang="ru-RU" sz="1200" b="0" i="0" u="none" baseline="0">
                <a:solidFill>
                  <a:srgbClr val="FFFF00"/>
                </a:solidFill>
              </a:rPr>
              <a:t>      0.0 	 50.0</a:t>
            </a:r>
          </a:p>
          <a:p>
            <a:pPr algn="l" rtl="0"/>
            <a:r>
              <a:rPr lang="ru-RU" sz="1200" b="0" i="0" u="none" baseline="0">
                <a:solidFill>
                  <a:srgbClr val="FFFF00"/>
                </a:solidFill>
              </a:rPr>
              <a:t>  200.0 	 50.0</a:t>
            </a:r>
          </a:p>
          <a:p>
            <a:pPr algn="l" rtl="0"/>
            <a:r>
              <a:rPr lang="ru-RU" sz="1200" b="0" i="0" u="none" baseline="0">
                <a:solidFill>
                  <a:srgbClr val="FFFF00"/>
                </a:solidFill>
              </a:rPr>
              <a:t>  300.0 	 0.0</a:t>
            </a:r>
          </a:p>
        </p:txBody>
      </p:sp>
      <p:sp>
        <p:nvSpPr>
          <p:cNvPr id="9" name="Rounded Rectangle 7"/>
          <p:cNvSpPr/>
          <p:nvPr/>
        </p:nvSpPr>
        <p:spPr>
          <a:xfrm>
            <a:off x="2209800" y="1243542"/>
            <a:ext cx="2209800" cy="266700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 anchorCtr="0"/>
          <a:lstStyle/>
          <a:p>
            <a:pPr algn="l" rtl="0"/>
            <a:r>
              <a:rPr lang="ru-RU" sz="1600" b="0" i="0" u="none" baseline="0" dirty="0">
                <a:solidFill>
                  <a:srgbClr val="FFFF00"/>
                </a:solidFill>
              </a:rPr>
              <a:t>HHH2.TPL</a:t>
            </a:r>
          </a:p>
          <a:p>
            <a:pPr algn="l" rtl="0"/>
            <a:r>
              <a:rPr lang="ru-RU" sz="1200" b="0" i="0" u="none" baseline="0" dirty="0"/>
              <a:t>Расстояние: 	 Глубина</a:t>
            </a:r>
          </a:p>
          <a:p>
            <a:pPr algn="l" rtl="0"/>
            <a:r>
              <a:rPr lang="ru-RU" sz="1200" b="0" i="0" u="none" baseline="0" dirty="0">
                <a:solidFill>
                  <a:srgbClr val="FFFF00"/>
                </a:solidFill>
              </a:rPr>
              <a:t>-300.0 	 0.0</a:t>
            </a:r>
          </a:p>
          <a:p>
            <a:pPr algn="l" rtl="0"/>
            <a:r>
              <a:rPr lang="ru-RU" sz="1200" b="0" i="0" u="none" baseline="0" dirty="0">
                <a:solidFill>
                  <a:srgbClr val="FFFF00"/>
                </a:solidFill>
              </a:rPr>
              <a:t>-200.0 	 50.0</a:t>
            </a:r>
          </a:p>
          <a:p>
            <a:pPr algn="l" rtl="0"/>
            <a:r>
              <a:rPr lang="ru-RU" sz="1200" b="0" i="0" u="none" baseline="0" dirty="0" smtClean="0">
                <a:solidFill>
                  <a:srgbClr val="FFFF00"/>
                </a:solidFill>
              </a:rPr>
              <a:t> 200.0 </a:t>
            </a:r>
            <a:r>
              <a:rPr lang="ru-RU" sz="1200" b="0" i="0" u="none" baseline="0" dirty="0">
                <a:solidFill>
                  <a:srgbClr val="FFFF00"/>
                </a:solidFill>
              </a:rPr>
              <a:t>	 50.0</a:t>
            </a:r>
          </a:p>
          <a:p>
            <a:pPr algn="l" rtl="0"/>
            <a:r>
              <a:rPr lang="ru-RU" sz="1200" b="0" i="0" u="none" baseline="0" dirty="0">
                <a:solidFill>
                  <a:srgbClr val="FFFF00"/>
                </a:solidFill>
              </a:rPr>
              <a:t> </a:t>
            </a:r>
            <a:r>
              <a:rPr lang="ru-RU" sz="1200" b="0" i="0" u="none" baseline="0" dirty="0" smtClean="0">
                <a:solidFill>
                  <a:srgbClr val="FFFF00"/>
                </a:solidFill>
              </a:rPr>
              <a:t>300.0 </a:t>
            </a:r>
            <a:r>
              <a:rPr lang="ru-RU" sz="1200" b="0" i="0" u="none" baseline="0" dirty="0">
                <a:solidFill>
                  <a:srgbClr val="FFFF00"/>
                </a:solidFill>
              </a:rPr>
              <a:t>	 0.0</a:t>
            </a:r>
          </a:p>
        </p:txBody>
      </p:sp>
    </p:spTree>
    <p:extLst>
      <p:ext uri="{BB962C8B-B14F-4D97-AF65-F5344CB8AC3E}">
        <p14:creationId xmlns:p14="http://schemas.microsoft.com/office/powerpoint/2010/main" val="317683301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981"/>
            <a:ext cx="8686800" cy="868362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Попробуйте снова метод AEA No Segments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35467" y="1380093"/>
            <a:ext cx="2112433" cy="266700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 anchorCtr="0"/>
          <a:lstStyle/>
          <a:p>
            <a:pPr algn="l" rtl="0"/>
            <a:r>
              <a:rPr lang="ru-RU" sz="1600" b="0" i="0" u="none" baseline="0" dirty="0">
                <a:solidFill>
                  <a:srgbClr val="FFFF00"/>
                </a:solidFill>
              </a:rPr>
              <a:t>HHH3.TPL</a:t>
            </a:r>
          </a:p>
          <a:p>
            <a:pPr algn="l" rtl="0"/>
            <a:r>
              <a:rPr lang="ru-RU" sz="1200" b="0" i="0" u="none" baseline="0" dirty="0"/>
              <a:t>Расстояние: 	 Глубина</a:t>
            </a:r>
          </a:p>
          <a:p>
            <a:pPr algn="l" rtl="0"/>
            <a:r>
              <a:rPr lang="ru-RU" sz="1200" b="0" i="0" u="none" baseline="0" dirty="0">
                <a:solidFill>
                  <a:srgbClr val="FFFF00"/>
                </a:solidFill>
              </a:rPr>
              <a:t>0.0 	 0.0</a:t>
            </a:r>
          </a:p>
          <a:p>
            <a:pPr algn="l" rtl="0"/>
            <a:r>
              <a:rPr lang="ru-RU" sz="1200" b="0" i="0" u="none" baseline="0" dirty="0">
                <a:solidFill>
                  <a:srgbClr val="FFFF00"/>
                </a:solidFill>
              </a:rPr>
              <a:t>100.0 	 50.0</a:t>
            </a:r>
          </a:p>
          <a:p>
            <a:pPr algn="l" rtl="0"/>
            <a:r>
              <a:rPr lang="ru-RU" sz="1200" b="0" i="0" u="none" baseline="0" dirty="0">
                <a:solidFill>
                  <a:srgbClr val="FFFF00"/>
                </a:solidFill>
              </a:rPr>
              <a:t>300.0 	 50.0</a:t>
            </a:r>
          </a:p>
          <a:p>
            <a:pPr algn="l" rtl="0"/>
            <a:r>
              <a:rPr lang="ru-RU" sz="1200" b="0" i="0" u="none" baseline="0" dirty="0">
                <a:solidFill>
                  <a:srgbClr val="FFFF00"/>
                </a:solidFill>
              </a:rPr>
              <a:t>500.0 	 50.0</a:t>
            </a:r>
          </a:p>
          <a:p>
            <a:pPr algn="l" rtl="0"/>
            <a:r>
              <a:rPr lang="ru-RU" sz="1200" b="0" i="0" u="none" baseline="0" dirty="0" smtClean="0">
                <a:solidFill>
                  <a:srgbClr val="FFFF00"/>
                </a:solidFill>
              </a:rPr>
              <a:t>600.0 </a:t>
            </a:r>
            <a:r>
              <a:rPr lang="ru-RU" sz="1200" b="0" i="0" u="none" baseline="0" dirty="0">
                <a:solidFill>
                  <a:srgbClr val="FFFF00"/>
                </a:solidFill>
              </a:rPr>
              <a:t>	 0.0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42900" y="4232225"/>
            <a:ext cx="8648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Выберите Начало Галса, теперь работает!</a:t>
            </a:r>
          </a:p>
          <a:p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Метод AEA No Segments разработан для работы с шаблонами с разным количеством точек.  Следует создавать их с началом в начале галса, поскольку некоторые сегменты не имеют осевой точки.</a:t>
            </a:r>
          </a:p>
        </p:txBody>
      </p:sp>
      <p:pic>
        <p:nvPicPr>
          <p:cNvPr id="8195" name="Picture 3" descr="C:\Temp\HHH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495800" y="2006679"/>
            <a:ext cx="4471546" cy="2040414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/>
        </p:nvSpPr>
        <p:spPr>
          <a:xfrm>
            <a:off x="2211917" y="1380093"/>
            <a:ext cx="2112433" cy="266700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 anchorCtr="0"/>
          <a:lstStyle/>
          <a:p>
            <a:pPr algn="l" rtl="0"/>
            <a:r>
              <a:rPr lang="ru-RU" sz="1600" b="0" i="0" u="none" baseline="0" dirty="0">
                <a:solidFill>
                  <a:srgbClr val="FFFF00"/>
                </a:solidFill>
              </a:rPr>
              <a:t>HHH4.TPL</a:t>
            </a:r>
          </a:p>
          <a:p>
            <a:pPr algn="l" rtl="0"/>
            <a:r>
              <a:rPr lang="ru-RU" sz="1200" b="0" i="0" u="none" baseline="0" dirty="0"/>
              <a:t>Расстояние: 	 Глубина</a:t>
            </a:r>
          </a:p>
          <a:p>
            <a:pPr algn="l" rtl="0"/>
            <a:r>
              <a:rPr lang="ru-RU" sz="1200" b="0" i="0" u="none" baseline="0" dirty="0">
                <a:solidFill>
                  <a:srgbClr val="FFFF00"/>
                </a:solidFill>
              </a:rPr>
              <a:t>0.0 	 0.0</a:t>
            </a:r>
          </a:p>
          <a:p>
            <a:pPr algn="l" rtl="0"/>
            <a:r>
              <a:rPr lang="ru-RU" sz="1200" b="0" i="0" u="none" baseline="0" dirty="0">
                <a:solidFill>
                  <a:srgbClr val="FFFF00"/>
                </a:solidFill>
              </a:rPr>
              <a:t>100.0 	 50.0</a:t>
            </a:r>
          </a:p>
          <a:p>
            <a:pPr algn="l" rtl="0"/>
            <a:r>
              <a:rPr lang="ru-RU" sz="1200" b="0" i="0" u="none" baseline="0" dirty="0">
                <a:solidFill>
                  <a:srgbClr val="FFFF00"/>
                </a:solidFill>
              </a:rPr>
              <a:t>500.0 	 50.0</a:t>
            </a:r>
          </a:p>
          <a:p>
            <a:pPr algn="l" rtl="0"/>
            <a:r>
              <a:rPr lang="ru-RU" sz="1200" b="0" i="0" u="none" baseline="0" dirty="0" smtClean="0">
                <a:solidFill>
                  <a:srgbClr val="FFFF00"/>
                </a:solidFill>
              </a:rPr>
              <a:t>600.0 </a:t>
            </a:r>
            <a:r>
              <a:rPr lang="ru-RU" sz="1200" b="0" i="0" u="none" baseline="0" dirty="0">
                <a:solidFill>
                  <a:srgbClr val="FFFF00"/>
                </a:solidFill>
              </a:rPr>
              <a:t>	 0.0</a:t>
            </a:r>
          </a:p>
        </p:txBody>
      </p:sp>
    </p:spTree>
    <p:extLst>
      <p:ext uri="{BB962C8B-B14F-4D97-AF65-F5344CB8AC3E}">
        <p14:creationId xmlns:p14="http://schemas.microsoft.com/office/powerpoint/2010/main" val="71670509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9525"/>
            <a:ext cx="8229600" cy="990600"/>
          </a:xfrm>
        </p:spPr>
        <p:txBody>
          <a:bodyPr/>
          <a:lstStyle/>
          <a:p>
            <a:pPr algn="l" rtl="0"/>
            <a:r>
              <a:rPr lang="ru-RU" b="0" i="0" u="none" baseline="0"/>
              <a:t>AEA No Segments: отчет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181100"/>
            <a:ext cx="2743200" cy="5867400"/>
          </a:xfrm>
        </p:spPr>
        <p:txBody>
          <a:bodyPr>
            <a:normAutofit/>
          </a:bodyPr>
          <a:lstStyle/>
          <a:p>
            <a:pPr algn="l" rtl="0"/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Нет разделения между сегментами.</a:t>
            </a:r>
          </a:p>
          <a:p>
            <a:pPr algn="l" rtl="0"/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Отчет содержит суммарный объем материала выше проектного шаблона и в допустимом переборе.</a:t>
            </a:r>
          </a:p>
          <a:p>
            <a:endParaRPr lang="ru-RU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V1 = Выше проекта</a:t>
            </a:r>
          </a:p>
          <a:p>
            <a:pPr algn="l" rtl="0"/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V2 = Допустимый перебор</a:t>
            </a:r>
          </a:p>
          <a:p>
            <a:pPr algn="l" rtl="0"/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Accum Vol = суммарный объем от первого разреза до текущего.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62</a:t>
            </a:fld>
            <a:endParaRPr lang="ru-RU"/>
          </a:p>
        </p:txBody>
      </p:sp>
      <p:pic>
        <p:nvPicPr>
          <p:cNvPr id="9218" name="Picture 2" descr="C:\Temp\HHH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75" y="1724025"/>
            <a:ext cx="5858693" cy="43154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6920446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24" y="0"/>
            <a:ext cx="7991475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Использование нового файла LNW как источника шаблонов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28624" y="1590675"/>
            <a:ext cx="3876675" cy="4876800"/>
          </a:xfrm>
        </p:spPr>
        <p:txBody>
          <a:bodyPr>
            <a:noAutofit/>
          </a:bodyPr>
          <a:lstStyle/>
          <a:p>
            <a:pPr algn="l" rtl="0"/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Можно использовать файл LNW, созданный в программе CHANNEL DESIGN как источник шаблонов.</a:t>
            </a:r>
          </a:p>
          <a:p>
            <a:endParaRPr lang="ru-RU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ПСО совместит шаблоны по именам галсов, использованных для съемки</a:t>
            </a:r>
          </a:p>
          <a:p>
            <a:endParaRPr lang="ru-RU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Следовательно, точки оси канала должны совпадать.</a:t>
            </a:r>
          </a:p>
          <a:p>
            <a:endParaRPr lang="ru-RU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ПСО совместит каждый шаблон так, чтобы осевая точка или точка начала совпадали между двумя профилями</a:t>
            </a:r>
          </a:p>
        </p:txBody>
      </p:sp>
      <p:pic>
        <p:nvPicPr>
          <p:cNvPr id="10242" name="Picture 2" descr="C:\Temp\HHHD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686300" y="1743075"/>
            <a:ext cx="4335718" cy="419158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648324" y="5400675"/>
            <a:ext cx="3089275" cy="646331"/>
          </a:xfrm>
          <a:prstGeom prst="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rtl="0"/>
            <a:r>
              <a:rPr lang="ru-RU" b="0" i="0" u="none" baseline="0">
                <a:solidFill>
                  <a:srgbClr val="FF0000"/>
                </a:solidFill>
              </a:rPr>
              <a:t>Будьте внимательны с этой опцией!</a:t>
            </a:r>
          </a:p>
        </p:txBody>
      </p:sp>
    </p:spTree>
    <p:extLst>
      <p:ext uri="{BB962C8B-B14F-4D97-AF65-F5344CB8AC3E}">
        <p14:creationId xmlns:p14="http://schemas.microsoft.com/office/powerpoint/2010/main" val="138092267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1075"/>
          </a:xfrm>
        </p:spPr>
        <p:txBody>
          <a:bodyPr>
            <a:noAutofit/>
          </a:bodyPr>
          <a:lstStyle/>
          <a:p>
            <a:pPr algn="l" rtl="0"/>
            <a:r>
              <a:rPr lang="ru-RU" sz="2800" b="0" i="0" u="none" baseline="0"/>
              <a:t>Объемы без шаблона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282133"/>
            <a:ext cx="2895600" cy="4983163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>
                <a:solidFill>
                  <a:schemeClr val="bg2"/>
                </a:solidFill>
              </a:rPr>
              <a:t>АЕА Без шаблонов</a:t>
            </a:r>
          </a:p>
          <a:p>
            <a:pPr algn="l" rtl="0"/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Вычисляет объемы тем, где Съемка 1 выше Съемки 2.  (Выемка)</a:t>
            </a:r>
          </a:p>
          <a:p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Вычисляет объемы тем, где Съемка 1 ниже Съемки 2 (Заполнение)</a:t>
            </a:r>
          </a:p>
          <a:p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Посчитайте разность для получения суммарного объема.</a:t>
            </a:r>
          </a:p>
          <a:p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Нет шаблона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64</a:t>
            </a:fld>
            <a:endParaRPr lang="ru-RU"/>
          </a:p>
        </p:txBody>
      </p:sp>
      <p:pic>
        <p:nvPicPr>
          <p:cNvPr id="11266" name="Picture 2" descr="C:\Temp\HHH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7100" y="1654056"/>
            <a:ext cx="5391150" cy="2279254"/>
          </a:xfrm>
          <a:prstGeom prst="rect">
            <a:avLst/>
          </a:prstGeom>
          <a:noFill/>
        </p:spPr>
      </p:pic>
      <p:pic>
        <p:nvPicPr>
          <p:cNvPr id="11267" name="Picture 3" descr="C:\Temp\hhh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67100" y="4085711"/>
            <a:ext cx="5391150" cy="16646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9462247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Заключение по шаблонам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886238"/>
              </p:ext>
            </p:extLst>
          </p:nvPr>
        </p:nvGraphicFramePr>
        <p:xfrm>
          <a:off x="0" y="891634"/>
          <a:ext cx="9144000" cy="5869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186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46330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5080"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8002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Создавайте галсы в программах ПРОЕКТ КАНАЛА или ПРОЕКТ СЛОЖНОЙ АКВАТОРИИ и используйте существующую информацию о шаблонах.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Плюс:  Легко</a:t>
                      </a:r>
                    </a:p>
                    <a:p>
                      <a:pPr algn="l" rtl="0"/>
                      <a:r>
                        <a:rPr lang="ru-RU" sz="1200" b="0" i="0" u="none" baseline="0">
                          <a:solidFill>
                            <a:srgbClr val="FF0000"/>
                          </a:solidFill>
                        </a:rPr>
                        <a:t>Минус:  Нужно уметь создавать проекты каналов в ПК или ПСА.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26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Создайте свои шаблоны в ПСО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Плюс:  Результативно</a:t>
                      </a:r>
                    </a:p>
                    <a:p>
                      <a:pPr algn="l" rtl="0"/>
                      <a:r>
                        <a:rPr lang="ru-RU" sz="1200" b="0" i="0" u="none" baseline="0">
                          <a:solidFill>
                            <a:srgbClr val="FF0000"/>
                          </a:solidFill>
                        </a:rPr>
                        <a:t>Минусы:  Не так просто, не во всех методах можно использовать, ограничение количества точек в шаблонах.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37965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Создайте новый файл LNW в программа ПРОЕКТ КАНАЛА и используйте его шаблоны в ПСО.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Плюс:  Быстрый способ, если канал стал глубже или созданы новые откосы.</a:t>
                      </a:r>
                    </a:p>
                    <a:p>
                      <a:pPr algn="l" rtl="0"/>
                      <a:r>
                        <a:rPr lang="ru-RU" sz="1200" b="0" i="0" u="none" baseline="0">
                          <a:solidFill>
                            <a:srgbClr val="FF0000"/>
                          </a:solidFill>
                        </a:rPr>
                        <a:t>Минусы:  Осевая и пикетаж должны быть идентичными с исходным каналом.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73361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Создайте профили данных в программе МОДЕЛЬ TIN используя те же галсы.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Плюс:  Можно использовать для вычисления объемов по данным, собранным по другим галсам.  Можно вычислить объемы между разрезами по данным съемки МЛЭ.</a:t>
                      </a:r>
                    </a:p>
                    <a:p>
                      <a:pPr algn="l" rtl="0"/>
                      <a:r>
                        <a:rPr lang="ru-RU" sz="1200" b="0" i="0" u="none" baseline="0">
                          <a:solidFill>
                            <a:srgbClr val="FF0000"/>
                          </a:solidFill>
                        </a:rPr>
                        <a:t>Минусы:  Вы считаете объемы по математически созданным глубинам.  Вы не измерили эти глубины.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937965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Вычисление объемов без шаблонов.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 dirty="0"/>
                        <a:t>Плюс:  Подходит, если Вам нужно просто вычислить объем добавленного или удаленного материала.</a:t>
                      </a:r>
                    </a:p>
                    <a:p>
                      <a:pPr algn="l" rtl="0"/>
                      <a:r>
                        <a:rPr lang="ru-RU" sz="1200" b="0" i="0" u="none" baseline="0" dirty="0">
                          <a:solidFill>
                            <a:srgbClr val="FF0000"/>
                          </a:solidFill>
                        </a:rPr>
                        <a:t>Минус:  Нет откосов, нет разделения на сегменты канала.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081516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Материалы на откосах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66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1867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Материалы на откосах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4426528"/>
            <a:ext cx="3810000" cy="2133600"/>
          </a:xfrm>
        </p:spPr>
        <p:txBody>
          <a:bodyPr>
            <a:normAutofit/>
          </a:bodyPr>
          <a:lstStyle/>
          <a:p>
            <a:pPr algn="l" rtl="0"/>
            <a:r>
              <a:rPr lang="ru-RU" sz="1800" b="0" i="0" u="none" baseline="0">
                <a:solidFill>
                  <a:schemeClr val="bg2"/>
                </a:solidFill>
                <a:latin typeface="+mn-lt"/>
              </a:rPr>
              <a:t>AEA3</a:t>
            </a:r>
          </a:p>
          <a:p>
            <a:pPr lvl="2"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Можно кредитовать возможность X1 упасть в X2.</a:t>
            </a:r>
          </a:p>
          <a:p>
            <a:pPr lvl="2" algn="l" rtl="0"/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lvl="2"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X1 и X2 приведены в отчете.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67</a:t>
            </a:fld>
            <a:endParaRPr lang="ru-RU"/>
          </a:p>
        </p:txBody>
      </p:sp>
      <p:pic>
        <p:nvPicPr>
          <p:cNvPr id="1026" name="Picture 2" descr="C:\Temp\JJJ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81000" y="1385682"/>
            <a:ext cx="6611273" cy="2943635"/>
          </a:xfrm>
          <a:prstGeom prst="rect">
            <a:avLst/>
          </a:prstGeom>
          <a:noFill/>
        </p:spPr>
      </p:pic>
      <p:sp>
        <p:nvSpPr>
          <p:cNvPr id="7" name="Content Placeholder 4"/>
          <p:cNvSpPr txBox="1">
            <a:spLocks/>
          </p:cNvSpPr>
          <p:nvPr/>
        </p:nvSpPr>
        <p:spPr>
          <a:xfrm>
            <a:off x="4308763" y="4329317"/>
            <a:ext cx="4267200" cy="198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0" i="0" u="none" strike="noStrike" kern="1200" cap="none" spc="0" normalizeH="0" baseline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Jacksonville Postdredge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ru-RU" b="0" i="0" u="none" strike="noStrike" kern="120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А может упасть в В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 может упасть в С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 может упасть в В + С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ru-RU" b="0" i="0" u="none" strike="noStrike" kern="120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Величины А, В и С и кредит приведены внизу отчета</a:t>
            </a:r>
          </a:p>
        </p:txBody>
      </p:sp>
    </p:spTree>
    <p:extLst>
      <p:ext uri="{BB962C8B-B14F-4D97-AF65-F5344CB8AC3E}">
        <p14:creationId xmlns:p14="http://schemas.microsoft.com/office/powerpoint/2010/main" val="258212617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Вид AEA3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012491" y="1558636"/>
            <a:ext cx="6808401" cy="4488873"/>
            <a:chOff x="457200" y="1344027"/>
            <a:chExt cx="8101633" cy="5513973"/>
          </a:xfrm>
        </p:grpSpPr>
        <p:pic>
          <p:nvPicPr>
            <p:cNvPr id="4098" name="Picture 2" descr="C:\Temp\JJJ3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7200" y="1344027"/>
              <a:ext cx="8101633" cy="5513973"/>
            </a:xfrm>
            <a:prstGeom prst="rect">
              <a:avLst/>
            </a:prstGeom>
            <a:noFill/>
          </p:spPr>
        </p:pic>
        <p:sp>
          <p:nvSpPr>
            <p:cNvPr id="5" name="Rectangle 4"/>
            <p:cNvSpPr/>
            <p:nvPr/>
          </p:nvSpPr>
          <p:spPr>
            <a:xfrm>
              <a:off x="1600200" y="5410200"/>
              <a:ext cx="685800" cy="533400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sz="1600" b="1" i="0" u="none" baseline="0">
                  <a:solidFill>
                    <a:schemeClr val="bg1"/>
                  </a:solidFill>
                </a:rPr>
                <a:t>X1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3200400" y="6172200"/>
              <a:ext cx="685800" cy="533400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sz="1600" b="1" i="0" u="none" baseline="0">
                  <a:solidFill>
                    <a:schemeClr val="bg1"/>
                  </a:solidFill>
                </a:rPr>
                <a:t>X2</a:t>
              </a:r>
            </a:p>
          </p:txBody>
        </p:sp>
        <p:cxnSp>
          <p:nvCxnSpPr>
            <p:cNvPr id="8" name="Straight Arrow Connector 7"/>
            <p:cNvCxnSpPr>
              <a:stCxn id="5" idx="0"/>
            </p:cNvCxnSpPr>
            <p:nvPr/>
          </p:nvCxnSpPr>
          <p:spPr>
            <a:xfrm rot="5400000" flipH="1" flipV="1">
              <a:off x="1809750" y="4933950"/>
              <a:ext cx="609600" cy="34290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>
              <a:stCxn id="5" idx="3"/>
            </p:cNvCxnSpPr>
            <p:nvPr/>
          </p:nvCxnSpPr>
          <p:spPr>
            <a:xfrm flipV="1">
              <a:off x="2286000" y="5410200"/>
              <a:ext cx="533400" cy="26670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>
              <a:stCxn id="6" idx="0"/>
            </p:cNvCxnSpPr>
            <p:nvPr/>
          </p:nvCxnSpPr>
          <p:spPr>
            <a:xfrm rot="16200000" flipV="1">
              <a:off x="3333750" y="5962650"/>
              <a:ext cx="304800" cy="11430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7026790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091" y="114971"/>
            <a:ext cx="8229600" cy="762000"/>
          </a:xfrm>
        </p:spPr>
        <p:txBody>
          <a:bodyPr/>
          <a:lstStyle/>
          <a:p>
            <a:pPr algn="l" rtl="0"/>
            <a:r>
              <a:rPr lang="ru-RU" b="0" i="0" u="none" baseline="0"/>
              <a:t>Отчет АЕА3</a:t>
            </a:r>
          </a:p>
        </p:txBody>
      </p:sp>
      <p:pic>
        <p:nvPicPr>
          <p:cNvPr id="5122" name="Picture 2" descr="C:\Temp\JJJ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091" y="1694686"/>
            <a:ext cx="8534400" cy="1781396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5659582" y="3230835"/>
            <a:ext cx="457200" cy="1524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5659582" y="2914339"/>
            <a:ext cx="457200" cy="1524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46364" y="3585854"/>
            <a:ext cx="342900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Х2 слева показывает яму ниже оплачиваемого перебора 8 футов2</a:t>
            </a:r>
          </a:p>
        </p:txBody>
      </p:sp>
      <p:cxnSp>
        <p:nvCxnSpPr>
          <p:cNvPr id="10" name="Straight Arrow Connector 9"/>
          <p:cNvCxnSpPr>
            <a:stCxn id="8" idx="3"/>
            <a:endCxn id="7" idx="1"/>
          </p:cNvCxnSpPr>
          <p:nvPr/>
        </p:nvCxnSpPr>
        <p:spPr>
          <a:xfrm flipV="1">
            <a:off x="3775364" y="2990539"/>
            <a:ext cx="1884218" cy="856925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634345" y="3601500"/>
            <a:ext cx="4343400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Х1 слева показывает 9 футов2 материала оплачиваемого перебора на левом откосе </a:t>
            </a:r>
            <a:endParaRPr lang="ru-RU" sz="1600" baseline="30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3" name="Straight Arrow Connector 12"/>
          <p:cNvCxnSpPr>
            <a:stCxn id="11" idx="0"/>
            <a:endCxn id="6" idx="3"/>
          </p:cNvCxnSpPr>
          <p:nvPr/>
        </p:nvCxnSpPr>
        <p:spPr>
          <a:xfrm flipH="1" flipV="1">
            <a:off x="6116782" y="3307035"/>
            <a:ext cx="689263" cy="294465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200891" y="4286392"/>
            <a:ext cx="8686800" cy="2294930"/>
            <a:chOff x="228600" y="4671592"/>
            <a:chExt cx="8686800" cy="2294930"/>
          </a:xfrm>
        </p:grpSpPr>
        <p:pic>
          <p:nvPicPr>
            <p:cNvPr id="5123" name="Picture 3" descr="C:\Temp\JJJ5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4800" y="4671592"/>
              <a:ext cx="8610600" cy="1477215"/>
            </a:xfrm>
            <a:prstGeom prst="rect">
              <a:avLst/>
            </a:prstGeom>
            <a:noFill/>
          </p:spPr>
        </p:pic>
        <p:sp>
          <p:nvSpPr>
            <p:cNvPr id="17" name="Rectangle 16"/>
            <p:cNvSpPr/>
            <p:nvPr/>
          </p:nvSpPr>
          <p:spPr>
            <a:xfrm>
              <a:off x="4495800" y="5094970"/>
              <a:ext cx="1371600" cy="31523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28600" y="6043192"/>
              <a:ext cx="6504709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Итог показывает 33.4 куб. ярда материала и яму 29.6 куб. ярдов (яма - отрицательное значение).  Можно применить кредит 29.6 куб. ярдов как объем материала оплачиваемого перебора. </a:t>
              </a:r>
              <a:endParaRPr lang="ru-RU" baseline="30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20" name="Straight Arrow Connector 19"/>
            <p:cNvCxnSpPr>
              <a:stCxn id="18" idx="0"/>
              <a:endCxn id="17" idx="2"/>
            </p:cNvCxnSpPr>
            <p:nvPr/>
          </p:nvCxnSpPr>
          <p:spPr>
            <a:xfrm flipV="1">
              <a:off x="3480955" y="5410200"/>
              <a:ext cx="1700645" cy="632992"/>
            </a:xfrm>
            <a:prstGeom prst="straightConnector1">
              <a:avLst/>
            </a:prstGeom>
            <a:ln w="28575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3984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Классификация допустимого перебора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337" y="1607304"/>
            <a:ext cx="8763000" cy="1810871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ru-RU" sz="2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некоторых методах вычисления объемов материал в области допустимого перебора разбивается на две группы.</a:t>
            </a:r>
          </a:p>
          <a:p>
            <a:pPr lvl="2" algn="l" rtl="0"/>
            <a:r>
              <a:rPr lang="ru-RU" sz="2200" b="0" i="0" u="none" baseline="0">
                <a:solidFill>
                  <a:srgbClr val="99FF33"/>
                </a:solidFill>
              </a:rPr>
              <a:t>Материал на участках, где дно выше проектных отметок.</a:t>
            </a:r>
          </a:p>
          <a:p>
            <a:pPr lvl="2" algn="l" rtl="0"/>
            <a:r>
              <a:rPr lang="ru-RU" sz="2200" b="0" i="0" u="none" baseline="0">
                <a:solidFill>
                  <a:srgbClr val="FF9999"/>
                </a:solidFill>
              </a:rPr>
              <a:t>Материал на участках, где дно ниже проектных отметок.</a:t>
            </a:r>
          </a:p>
        </p:txBody>
      </p:sp>
      <p:pic>
        <p:nvPicPr>
          <p:cNvPr id="1027" name="Picture 3" descr="C:\Temp\Section Basic Definitions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97260" y="3563860"/>
            <a:ext cx="8244679" cy="318325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01955" y="3678157"/>
            <a:ext cx="4435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Non-Contour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/ </a:t>
            </a:r>
            <a:r>
              <a:rPr lang="en-US" sz="1600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Normal: </a:t>
            </a:r>
            <a:r>
              <a:rPr lang="ru-RU" sz="1600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Весь 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материал в области допустимого перебора оплачивается 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Contours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/ </a:t>
            </a:r>
            <a:r>
              <a:rPr lang="en-US" sz="1600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Smart</a:t>
            </a:r>
            <a:r>
              <a:rPr lang="ru-RU" sz="1600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 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Оплачивается только зеленый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294490754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52600"/>
            <a:ext cx="5013406" cy="4651829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Jacksonville Postdredge</a:t>
            </a:r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70</a:t>
            </a:fld>
            <a:endParaRPr lang="ru-RU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2708564" y="2897189"/>
            <a:ext cx="1025237" cy="143884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7" name="Picture 3" descr="C:\Temp\jjj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5509" y="3628816"/>
            <a:ext cx="2632363" cy="244674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733801" y="1668735"/>
            <a:ext cx="4410902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Укажите расстояние внутрь и наружу от каждой подошвы так, чтобы материал «С» считался и расстояние наружу от каждой подошвы так, чтобы материал «В» считался.</a:t>
            </a:r>
          </a:p>
        </p:txBody>
      </p:sp>
      <p:sp>
        <p:nvSpPr>
          <p:cNvPr id="4" name="Rectangle 3"/>
          <p:cNvSpPr/>
          <p:nvPr/>
        </p:nvSpPr>
        <p:spPr>
          <a:xfrm>
            <a:off x="347472" y="1123609"/>
            <a:ext cx="4002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Кредиты: Graph Options – вкладыш Volumes</a:t>
            </a:r>
          </a:p>
        </p:txBody>
      </p:sp>
    </p:spTree>
    <p:extLst>
      <p:ext uri="{BB962C8B-B14F-4D97-AF65-F5344CB8AC3E}">
        <p14:creationId xmlns:p14="http://schemas.microsoft.com/office/powerpoint/2010/main" val="275604210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914400"/>
          </a:xfrm>
        </p:spPr>
        <p:txBody>
          <a:bodyPr/>
          <a:lstStyle/>
          <a:p>
            <a:pPr algn="l" rtl="0"/>
            <a:r>
              <a:rPr lang="ru-RU" b="0" i="0" u="none" baseline="0"/>
              <a:t>Вычисление кредитов в методе Jacksonville Postdredge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1303401"/>
            <a:ext cx="838200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Материал «А» может «упасть» в ямы «В», «С» или «В+С»</a:t>
            </a:r>
          </a:p>
        </p:txBody>
      </p:sp>
      <p:pic>
        <p:nvPicPr>
          <p:cNvPr id="9218" name="Picture 2" descr="C:\Temp\jjj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779" y="3045272"/>
            <a:ext cx="3200937" cy="2975229"/>
          </a:xfrm>
          <a:prstGeom prst="rect">
            <a:avLst/>
          </a:prstGeom>
          <a:noFill/>
        </p:spPr>
      </p:pic>
      <p:pic>
        <p:nvPicPr>
          <p:cNvPr id="9219" name="Picture 3" descr="C:\Temp\JJJ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5181" y="3045272"/>
            <a:ext cx="3469350" cy="3224716"/>
          </a:xfrm>
          <a:prstGeom prst="rect">
            <a:avLst/>
          </a:prstGeom>
          <a:noFill/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49605" y="1875429"/>
            <a:ext cx="19335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69182" y="1835657"/>
            <a:ext cx="206692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236653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Temp\JJJ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399" y="1858447"/>
            <a:ext cx="8523810" cy="383809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9" y="55418"/>
            <a:ext cx="6324600" cy="95181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Jacksonville PostDredge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72</a:t>
            </a:fld>
            <a:endParaRPr lang="ru-RU"/>
          </a:p>
        </p:txBody>
      </p:sp>
      <p:pic>
        <p:nvPicPr>
          <p:cNvPr id="7170" name="Picture 2" descr="C:\Temp\JJJ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9675" y="2284640"/>
            <a:ext cx="2923050" cy="8861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cxnSp>
        <p:nvCxnSpPr>
          <p:cNvPr id="7" name="Straight Connector 6"/>
          <p:cNvCxnSpPr/>
          <p:nvPr/>
        </p:nvCxnSpPr>
        <p:spPr>
          <a:xfrm rot="5400000">
            <a:off x="1752600" y="2743200"/>
            <a:ext cx="91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708072" y="4545596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20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37364" y="3943684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20</a:t>
            </a:r>
          </a:p>
        </p:txBody>
      </p:sp>
      <p:cxnSp>
        <p:nvCxnSpPr>
          <p:cNvPr id="10" name="Straight Arrow Connector 9"/>
          <p:cNvCxnSpPr>
            <a:stCxn id="9" idx="1"/>
          </p:cNvCxnSpPr>
          <p:nvPr/>
        </p:nvCxnSpPr>
        <p:spPr>
          <a:xfrm rot="10800000" flipV="1">
            <a:off x="2251364" y="4112961"/>
            <a:ext cx="2286000" cy="1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876800" y="2590800"/>
            <a:ext cx="533400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 flipV="1">
            <a:off x="5486400" y="2590800"/>
            <a:ext cx="609600" cy="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6629400" y="2590800"/>
            <a:ext cx="2057400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99505" y="5696543"/>
            <a:ext cx="853440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Материал и ямы расположенные в пределах 20м от подошвы будут включены в расчет.</a:t>
            </a:r>
          </a:p>
        </p:txBody>
      </p:sp>
      <p:sp>
        <p:nvSpPr>
          <p:cNvPr id="3" name="Rectangle 2"/>
          <p:cNvSpPr/>
          <p:nvPr/>
        </p:nvSpPr>
        <p:spPr>
          <a:xfrm>
            <a:off x="289114" y="1233964"/>
            <a:ext cx="2486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Расстояние боковой врезки = 20</a:t>
            </a:r>
          </a:p>
        </p:txBody>
      </p:sp>
    </p:spTree>
    <p:extLst>
      <p:ext uri="{BB962C8B-B14F-4D97-AF65-F5344CB8AC3E}">
        <p14:creationId xmlns:p14="http://schemas.microsoft.com/office/powerpoint/2010/main" val="78869680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304800" y="1918855"/>
            <a:ext cx="8529105" cy="3396562"/>
            <a:chOff x="310095" y="1542583"/>
            <a:chExt cx="8523810" cy="3772834"/>
          </a:xfrm>
        </p:grpSpPr>
        <p:pic>
          <p:nvPicPr>
            <p:cNvPr id="7171" name="Picture 3" descr="C:\Temp\JJJ8.png"/>
            <p:cNvPicPr>
              <a:picLocks noChangeAspect="1" noChangeArrowheads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310095" y="1542583"/>
              <a:ext cx="8523810" cy="3772834"/>
            </a:xfrm>
            <a:prstGeom prst="rect">
              <a:avLst/>
            </a:prstGeom>
            <a:noFill/>
          </p:spPr>
        </p:pic>
        <p:cxnSp>
          <p:nvCxnSpPr>
            <p:cNvPr id="6" name="Straight Connector 5"/>
            <p:cNvCxnSpPr/>
            <p:nvPr/>
          </p:nvCxnSpPr>
          <p:spPr>
            <a:xfrm rot="5400000">
              <a:off x="5669280" y="2667000"/>
              <a:ext cx="9144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4096512" y="2651760"/>
              <a:ext cx="9144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5562600" y="2438400"/>
              <a:ext cx="228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600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800600" y="2438400"/>
              <a:ext cx="228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600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</a:t>
              </a:r>
            </a:p>
          </p:txBody>
        </p:sp>
        <p:cxnSp>
          <p:nvCxnSpPr>
            <p:cNvPr id="12" name="Straight Arrow Connector 11"/>
            <p:cNvCxnSpPr>
              <a:stCxn id="10" idx="1"/>
            </p:cNvCxnSpPr>
            <p:nvPr/>
          </p:nvCxnSpPr>
          <p:spPr>
            <a:xfrm rot="10800000">
              <a:off x="4572000" y="2607677"/>
              <a:ext cx="228600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V="1">
              <a:off x="5029200" y="2606040"/>
              <a:ext cx="304800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rot="10800000">
              <a:off x="5334000" y="2590800"/>
              <a:ext cx="228600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 flipV="1">
              <a:off x="5791200" y="2589163"/>
              <a:ext cx="304800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06116"/>
            <a:ext cx="6324600" cy="1004455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Jacksonville PostDredge</a:t>
            </a: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73</a:t>
            </a:fld>
            <a:endParaRPr lang="ru-RU"/>
          </a:p>
        </p:txBody>
      </p:sp>
      <p:pic>
        <p:nvPicPr>
          <p:cNvPr id="7170" name="Picture 2" descr="C:\Temp\JJJ9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162300" y="1543490"/>
            <a:ext cx="2882701" cy="88612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17" name="TextBox 16"/>
          <p:cNvSpPr txBox="1"/>
          <p:nvPr/>
        </p:nvSpPr>
        <p:spPr>
          <a:xfrm>
            <a:off x="304800" y="5410200"/>
            <a:ext cx="853440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Материал и ямы расположенные в пределах 5м от подошвы будут включены в расчет.</a:t>
            </a:r>
          </a:p>
        </p:txBody>
      </p:sp>
      <p:sp>
        <p:nvSpPr>
          <p:cNvPr id="4" name="Rectangle 3"/>
          <p:cNvSpPr/>
          <p:nvPr/>
        </p:nvSpPr>
        <p:spPr>
          <a:xfrm>
            <a:off x="233994" y="1263180"/>
            <a:ext cx="23583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Расстояние боковой врезки = 5</a:t>
            </a:r>
          </a:p>
        </p:txBody>
      </p:sp>
    </p:spTree>
    <p:extLst>
      <p:ext uri="{BB962C8B-B14F-4D97-AF65-F5344CB8AC3E}">
        <p14:creationId xmlns:p14="http://schemas.microsoft.com/office/powerpoint/2010/main" val="157608074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1109" y="68014"/>
            <a:ext cx="8229600" cy="914400"/>
          </a:xfrm>
        </p:spPr>
        <p:txBody>
          <a:bodyPr/>
          <a:lstStyle/>
          <a:p>
            <a:pPr algn="l" rtl="0"/>
            <a:r>
              <a:rPr lang="ru-RU" b="0" i="0" u="none" baseline="0"/>
              <a:t>Вычисление кредитов в методе Jacksonville Postdredge</a:t>
            </a:r>
          </a:p>
        </p:txBody>
      </p:sp>
      <p:pic>
        <p:nvPicPr>
          <p:cNvPr id="8195" name="Picture 3" descr="C:\Temp\JJJ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072" y="2421233"/>
            <a:ext cx="7564582" cy="379447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6754" y="5161612"/>
            <a:ext cx="3962400" cy="1077218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Только первая яма (наружу) будет включена.  Ямы выше игнорируются, даже несмотря на то, что расстояние боковой врезки = 20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35200" y="4546676"/>
            <a:ext cx="1865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 dirty="0">
                <a:solidFill>
                  <a:srgbClr val="FF0000"/>
                </a:solidFill>
              </a:rPr>
              <a:t>Игнорируется</a:t>
            </a:r>
          </a:p>
        </p:txBody>
      </p:sp>
      <p:cxnSp>
        <p:nvCxnSpPr>
          <p:cNvPr id="9" name="Straight Arrow Connector 8"/>
          <p:cNvCxnSpPr>
            <a:stCxn id="7" idx="3"/>
          </p:cNvCxnSpPr>
          <p:nvPr/>
        </p:nvCxnSpPr>
        <p:spPr>
          <a:xfrm flipV="1">
            <a:off x="4100945" y="4699076"/>
            <a:ext cx="436418" cy="3226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883726" y="5541818"/>
            <a:ext cx="1440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rgbClr val="FF0000"/>
                </a:solidFill>
              </a:rPr>
              <a:t>Включено</a:t>
            </a:r>
          </a:p>
        </p:txBody>
      </p:sp>
      <p:cxnSp>
        <p:nvCxnSpPr>
          <p:cNvPr id="14" name="Straight Arrow Connector 13"/>
          <p:cNvCxnSpPr>
            <a:stCxn id="12" idx="0"/>
          </p:cNvCxnSpPr>
          <p:nvPr/>
        </p:nvCxnSpPr>
        <p:spPr>
          <a:xfrm flipH="1" flipV="1">
            <a:off x="5417921" y="5161612"/>
            <a:ext cx="186242" cy="38020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7" idx="0"/>
          </p:cNvCxnSpPr>
          <p:nvPr/>
        </p:nvCxnSpPr>
        <p:spPr>
          <a:xfrm flipV="1">
            <a:off x="3168073" y="4090270"/>
            <a:ext cx="379485" cy="45640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 descr="C:\Temp\JJJ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126" y="1476729"/>
            <a:ext cx="6360779" cy="1106708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5791218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914400"/>
          </a:xfrm>
        </p:spPr>
        <p:txBody>
          <a:bodyPr/>
          <a:lstStyle/>
          <a:p>
            <a:pPr algn="l" rtl="0"/>
            <a:r>
              <a:rPr lang="ru-RU" b="0" i="0" u="none" baseline="0"/>
              <a:t>Опции кредитов в методе Jacksonville Postdredge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75</a:t>
            </a:fld>
            <a:endParaRPr lang="ru-RU"/>
          </a:p>
        </p:txBody>
      </p:sp>
      <p:pic>
        <p:nvPicPr>
          <p:cNvPr id="8195" name="Picture 3" descr="C:\Temp\JJJD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57200" y="2362200"/>
            <a:ext cx="8336982" cy="386124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04799" y="5049113"/>
            <a:ext cx="4066309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Все ямы наружу включены до расстояния, указанного в прямоугольной врезке.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6000" y="4572000"/>
            <a:ext cx="1350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rgbClr val="FF0000"/>
                </a:solidFill>
              </a:rPr>
              <a:t>Включено</a:t>
            </a:r>
          </a:p>
        </p:txBody>
      </p:sp>
      <p:cxnSp>
        <p:nvCxnSpPr>
          <p:cNvPr id="9" name="Straight Arrow Connector 8"/>
          <p:cNvCxnSpPr>
            <a:stCxn id="7" idx="3"/>
          </p:cNvCxnSpPr>
          <p:nvPr/>
        </p:nvCxnSpPr>
        <p:spPr>
          <a:xfrm flipV="1">
            <a:off x="3636818" y="4724400"/>
            <a:ext cx="249382" cy="32266"/>
          </a:xfrm>
          <a:prstGeom prst="straightConnector1">
            <a:avLst/>
          </a:prstGeom>
          <a:ln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48200" y="5791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rgbClr val="FF0000"/>
                </a:solidFill>
              </a:rPr>
              <a:t>Включено</a:t>
            </a:r>
          </a:p>
        </p:txBody>
      </p:sp>
      <p:cxnSp>
        <p:nvCxnSpPr>
          <p:cNvPr id="14" name="Straight Arrow Connector 13"/>
          <p:cNvCxnSpPr>
            <a:stCxn id="12" idx="0"/>
          </p:cNvCxnSpPr>
          <p:nvPr/>
        </p:nvCxnSpPr>
        <p:spPr>
          <a:xfrm flipH="1" flipV="1">
            <a:off x="5182394" y="5410994"/>
            <a:ext cx="151606" cy="380206"/>
          </a:xfrm>
          <a:prstGeom prst="straightConnector1">
            <a:avLst/>
          </a:prstGeom>
          <a:ln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7" idx="0"/>
          </p:cNvCxnSpPr>
          <p:nvPr/>
        </p:nvCxnSpPr>
        <p:spPr>
          <a:xfrm flipH="1" flipV="1">
            <a:off x="2820195" y="4039394"/>
            <a:ext cx="141214" cy="532606"/>
          </a:xfrm>
          <a:prstGeom prst="straightConnector1">
            <a:avLst/>
          </a:prstGeom>
          <a:ln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 descr="C:\Temp\JJJC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97334" y="1371765"/>
            <a:ext cx="7177731" cy="1219829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8544126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11382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Кредиты в методе Jacksonville Postdredge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76</a:t>
            </a:fld>
            <a:endParaRPr lang="ru-RU"/>
          </a:p>
        </p:txBody>
      </p:sp>
      <p:pic>
        <p:nvPicPr>
          <p:cNvPr id="1026" name="Picture 2" descr="C:\Temp\JJJJ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38248" y="1614053"/>
            <a:ext cx="2748552" cy="4620491"/>
          </a:xfrm>
          <a:prstGeom prst="rect">
            <a:avLst/>
          </a:prstGeom>
          <a:noFill/>
        </p:spPr>
      </p:pic>
      <p:sp>
        <p:nvSpPr>
          <p:cNvPr id="5" name="Rounded Rectangle 4"/>
          <p:cNvSpPr/>
          <p:nvPr/>
        </p:nvSpPr>
        <p:spPr>
          <a:xfrm>
            <a:off x="347472" y="1909601"/>
            <a:ext cx="5361709" cy="2299856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b="1" i="0" u="none" baseline="0"/>
              <a:t>Предварительная съемка:</a:t>
            </a:r>
            <a:r>
              <a:rPr lang="ru-RU" b="0" i="0" u="none" baseline="0"/>
              <a:t>	</a:t>
            </a:r>
            <a:r>
              <a:rPr lang="ru-RU" b="1" i="0" u="none" baseline="0"/>
              <a:t>ААА.LOG</a:t>
            </a:r>
          </a:p>
          <a:p>
            <a:pPr algn="l" rtl="0"/>
            <a:r>
              <a:rPr lang="ru-RU" b="1" i="0" u="none" baseline="0"/>
              <a:t>Исполнительная съемка:</a:t>
            </a:r>
            <a:r>
              <a:rPr lang="ru-RU" b="0" i="0" u="none" baseline="0"/>
              <a:t>	</a:t>
            </a:r>
            <a:r>
              <a:rPr lang="ru-RU" b="1" i="0" u="none" baseline="0"/>
              <a:t>ССС.LOG</a:t>
            </a:r>
          </a:p>
          <a:p>
            <a:pPr algn="l" rtl="0"/>
            <a:r>
              <a:rPr lang="ru-RU" b="1" i="0" u="none" baseline="0"/>
              <a:t>Глубина НП:</a:t>
            </a:r>
            <a:r>
              <a:rPr lang="ru-RU" b="0" i="0" u="none" baseline="0"/>
              <a:t>	</a:t>
            </a:r>
            <a:r>
              <a:rPr lang="ru-RU" b="1" i="0" u="none" baseline="0"/>
              <a:t>1</a:t>
            </a:r>
          </a:p>
          <a:p>
            <a:pPr algn="l" rtl="0"/>
            <a:r>
              <a:rPr lang="ru-RU" b="1" i="0" u="none" baseline="0"/>
              <a:t>Шаблоны:</a:t>
            </a:r>
            <a:r>
              <a:rPr lang="ru-RU" b="0" i="0" u="none" baseline="0"/>
              <a:t>	</a:t>
            </a:r>
            <a:r>
              <a:rPr lang="ru-RU" b="1" i="0" u="none" baseline="0"/>
              <a:t>По умлочанию</a:t>
            </a:r>
          </a:p>
          <a:p>
            <a:pPr algn="l" rtl="0"/>
            <a:r>
              <a:rPr lang="ru-RU" b="1" i="0" u="none" baseline="0"/>
              <a:t>Прямоугольная врезка:</a:t>
            </a:r>
            <a:r>
              <a:rPr lang="ru-RU" b="0" i="0" u="none" baseline="0"/>
              <a:t>	</a:t>
            </a:r>
            <a:r>
              <a:rPr lang="ru-RU" b="1" i="0" u="none" baseline="0"/>
              <a:t>50/50</a:t>
            </a:r>
          </a:p>
          <a:p>
            <a:pPr algn="l" rtl="0"/>
            <a:r>
              <a:rPr lang="ru-RU" b="1" i="0" u="none" baseline="0"/>
              <a:t>Метод:          </a:t>
            </a:r>
            <a:r>
              <a:rPr lang="ru-RU" b="0" i="0" u="none" baseline="0"/>
              <a:t>	</a:t>
            </a:r>
            <a:r>
              <a:rPr lang="ru-RU" b="1" i="0" u="none" baseline="0"/>
              <a:t>Jacksonville Postdredge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4953000"/>
            <a:ext cx="48006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0"/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Используя настройки справа, какой суммарный кредит будет применен?</a:t>
            </a:r>
          </a:p>
        </p:txBody>
      </p:sp>
      <p:sp>
        <p:nvSpPr>
          <p:cNvPr id="3" name="Rectangle 2"/>
          <p:cNvSpPr/>
          <p:nvPr/>
        </p:nvSpPr>
        <p:spPr>
          <a:xfrm>
            <a:off x="347472" y="1275825"/>
            <a:ext cx="1569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Тестовый Пример</a:t>
            </a:r>
          </a:p>
        </p:txBody>
      </p:sp>
    </p:spTree>
    <p:extLst>
      <p:ext uri="{BB962C8B-B14F-4D97-AF65-F5344CB8AC3E}">
        <p14:creationId xmlns:p14="http://schemas.microsoft.com/office/powerpoint/2010/main" val="123028106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4455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Кредиты в методе Jacksonville Postdredge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77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42454" y="5742709"/>
            <a:ext cx="83820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0"/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Поздравляем!  Вы прошли через все эти слайды, чтобы получить кредит 1 куб. ярд!</a:t>
            </a:r>
          </a:p>
        </p:txBody>
      </p:sp>
      <p:sp>
        <p:nvSpPr>
          <p:cNvPr id="9" name="Rectangle 8"/>
          <p:cNvSpPr/>
          <p:nvPr/>
        </p:nvSpPr>
        <p:spPr>
          <a:xfrm>
            <a:off x="347472" y="1641586"/>
            <a:ext cx="8534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Credit = MIN(A, B)</a:t>
            </a:r>
          </a:p>
          <a:p>
            <a:endParaRPr lang="ru-RU" sz="900" dirty="0"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                             Левый склон                            Правый склон                 Суммарный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Station              A          B          C     Credit          A          B          C     Credit     Credit</a:t>
            </a:r>
            <a:endParaRPr lang="ru-RU" sz="900" dirty="0"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792+20            22.9        0.0        0.0        0.0      139.3        0.0        0.0        0.0        0.0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793+00            74.0        0.0        0.0        0.0      302.0        0.0        0.0        0.0        0.0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794+00            49.0        0.0        0.0        0.0       41.0        0.0        0.0        0.0        0.0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795+00            31.6        0.0        0.0        0.0       30.8        0.0        0.0        0.0        0.0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796+00            18.7        0.0        0.0        0.0       40.6        0.0        0.0        0.0        0.0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797+00             9.2        0.0        0.0        0.0       27.8        0.0        0.0        0.0        0.0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798+00             1.9        0.0        0.0        0.0       50.1        0.0        0.0        0.0        0.0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798+10             0.2        0.0        0.0        0.0        6.5        0.0        0.0        0.0        0.0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798+20             0.0        0.0        0.0        0.0        6.2        0.0        0.0        0.0        0.0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798+30             0.1        0.0        0.0        0.0        8.0        0.0        0.0        0.0        0.0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798+40             1.1        0.0        0.0        0.0        8.2        0.0        0.0        0.0        0.0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798+50             2.4        0.0        0.0        0.0        4.2        0.0        0.0        0.0        0.0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798+60             7.0        0.0        0.0        0.0        1.1        0.0        0.0        0.0        0.0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798+70            11.6        0.0        0.0        0.0        0.5        0.0        0.0        0.0        0.0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798+80            10.2        0.0        0.0        0.0        0.1        0.0        0.0        0.0        0.0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798+90             4.3        0.0        0.0        0.0        0.1        0.0        0.0        0.0        0.0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799+00             2.0        0.0        0.0        0.0        0.4        0.0        0.0        0.0        0.0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799+17            17.6        0.8        0.0        0.8        0.7        0.0        0.0        0.0        0.8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799+24             8.4        0.2        0.0        0.2        0.1        0.0        0.0        0.0        0.2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799+28            10.1        0.0        0.0        0.0        0.0        1.4        0.0        0.0        0.0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799+41            18.0        0.0        0.0        0.0        0.0        3.6        0.0        0.0        0.0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799+56            18.3        0.0        0.0        0.0        0.0        0.0        0.0        0.0        0.0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              --------   --------   --------   --------   --------   --------   --------   --------   --------</a:t>
            </a:r>
          </a:p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Total                                               1.0                                         0.0        1.0</a:t>
            </a:r>
          </a:p>
        </p:txBody>
      </p:sp>
      <p:sp>
        <p:nvSpPr>
          <p:cNvPr id="3" name="Rectangle 2"/>
          <p:cNvSpPr/>
          <p:nvPr/>
        </p:nvSpPr>
        <p:spPr>
          <a:xfrm>
            <a:off x="347472" y="1141449"/>
            <a:ext cx="24032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Результаты тестового примера</a:t>
            </a:r>
          </a:p>
        </p:txBody>
      </p:sp>
    </p:spTree>
    <p:extLst>
      <p:ext uri="{BB962C8B-B14F-4D97-AF65-F5344CB8AC3E}">
        <p14:creationId xmlns:p14="http://schemas.microsoft.com/office/powerpoint/2010/main" val="72108267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11382"/>
          </a:xfrm>
        </p:spPr>
        <p:txBody>
          <a:bodyPr/>
          <a:lstStyle/>
          <a:p>
            <a:pPr algn="l" rtl="0"/>
            <a:r>
              <a:rPr lang="ru-RU" b="0" i="0" u="none" baseline="0"/>
              <a:t>Кредиты в методе Jacksonville PostDredge</a:t>
            </a:r>
          </a:p>
        </p:txBody>
      </p:sp>
      <p:pic>
        <p:nvPicPr>
          <p:cNvPr id="3074" name="Picture 2" descr="C:\Temp\JJJ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86346"/>
            <a:ext cx="7617997" cy="391899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7200" y="5594740"/>
            <a:ext cx="83820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Это дна из двух секций, где профиль исполнительной съемки проходит ниже шаблона допустимого перебора (на левой подошве).</a:t>
            </a:r>
          </a:p>
        </p:txBody>
      </p:sp>
    </p:spTree>
    <p:extLst>
      <p:ext uri="{BB962C8B-B14F-4D97-AF65-F5344CB8AC3E}">
        <p14:creationId xmlns:p14="http://schemas.microsoft.com/office/powerpoint/2010/main" val="174642515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Ограничение объемов файлом границ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79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0508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915400" cy="715962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Контурное черпание в исполнительной съемке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8</a:t>
            </a:fld>
            <a:endParaRPr lang="ru-RU"/>
          </a:p>
        </p:txBody>
      </p:sp>
      <p:pic>
        <p:nvPicPr>
          <p:cNvPr id="1026" name="Picture 2" descr="C:\Temp\Volume Course\GGG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5375"/>
            <a:ext cx="6629400" cy="2249892"/>
          </a:xfrm>
          <a:prstGeom prst="rect">
            <a:avLst/>
          </a:prstGeom>
          <a:noFill/>
        </p:spPr>
      </p:pic>
      <p:pic>
        <p:nvPicPr>
          <p:cNvPr id="5" name="Picture 2" descr="C:\Temp\Volume Course\GGG2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4078337"/>
            <a:ext cx="6574451" cy="224989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629400" y="1581210"/>
            <a:ext cx="25146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вычислить материал при контурном черпании по данным предварительной съемки.</a:t>
            </a:r>
          </a:p>
          <a:p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Затем можно вычислить материал при контурном черпании по данным исполнительной съемки.</a:t>
            </a:r>
          </a:p>
          <a:p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Затем можно вычислить разность между ними.</a:t>
            </a:r>
          </a:p>
          <a:p>
            <a:endParaRPr lang="ru-RU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Но это будет неверно.</a:t>
            </a:r>
          </a:p>
        </p:txBody>
      </p:sp>
    </p:spTree>
    <p:extLst>
      <p:ext uri="{BB962C8B-B14F-4D97-AF65-F5344CB8AC3E}">
        <p14:creationId xmlns:p14="http://schemas.microsoft.com/office/powerpoint/2010/main" val="23525523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ru-RU" b="0" i="0" u="none" baseline="0"/>
              <a:t>Ограничение объемов файлом границ</a:t>
            </a: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80</a:t>
            </a:fld>
            <a:endParaRPr lang="ru-RU"/>
          </a:p>
        </p:txBody>
      </p:sp>
      <p:grpSp>
        <p:nvGrpSpPr>
          <p:cNvPr id="3" name="Group 2"/>
          <p:cNvGrpSpPr/>
          <p:nvPr/>
        </p:nvGrpSpPr>
        <p:grpSpPr>
          <a:xfrm>
            <a:off x="347472" y="1874838"/>
            <a:ext cx="7315200" cy="3276600"/>
            <a:chOff x="838200" y="2590800"/>
            <a:chExt cx="7315200" cy="3276600"/>
          </a:xfrm>
        </p:grpSpPr>
        <p:cxnSp>
          <p:nvCxnSpPr>
            <p:cNvPr id="5" name="Straight Connector 4"/>
            <p:cNvCxnSpPr/>
            <p:nvPr/>
          </p:nvCxnSpPr>
          <p:spPr>
            <a:xfrm rot="5400000">
              <a:off x="-114300" y="4229100"/>
              <a:ext cx="3276600" cy="0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rot="5400000">
              <a:off x="1181100" y="4229100"/>
              <a:ext cx="3276600" cy="0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2552700" y="4229100"/>
              <a:ext cx="3276600" cy="0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4000500" y="4229100"/>
              <a:ext cx="3276600" cy="0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5524500" y="4229100"/>
              <a:ext cx="3276600" cy="0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Freeform 15"/>
            <p:cNvSpPr/>
            <p:nvPr/>
          </p:nvSpPr>
          <p:spPr>
            <a:xfrm>
              <a:off x="1981200" y="2630658"/>
              <a:ext cx="4096043" cy="1589650"/>
            </a:xfrm>
            <a:custGeom>
              <a:avLst/>
              <a:gdLst>
                <a:gd name="connsiteX0" fmla="*/ 0 w 4178105"/>
                <a:gd name="connsiteY0" fmla="*/ 379828 h 1589650"/>
                <a:gd name="connsiteX1" fmla="*/ 0 w 4178105"/>
                <a:gd name="connsiteY1" fmla="*/ 1097280 h 1589650"/>
                <a:gd name="connsiteX2" fmla="*/ 1378634 w 4178105"/>
                <a:gd name="connsiteY2" fmla="*/ 1097280 h 1589650"/>
                <a:gd name="connsiteX3" fmla="*/ 1378634 w 4178105"/>
                <a:gd name="connsiteY3" fmla="*/ 1589650 h 1589650"/>
                <a:gd name="connsiteX4" fmla="*/ 4178105 w 4178105"/>
                <a:gd name="connsiteY4" fmla="*/ 1561514 h 1589650"/>
                <a:gd name="connsiteX5" fmla="*/ 4149970 w 4178105"/>
                <a:gd name="connsiteY5" fmla="*/ 0 h 1589650"/>
                <a:gd name="connsiteX6" fmla="*/ 731520 w 4178105"/>
                <a:gd name="connsiteY6" fmla="*/ 28136 h 1589650"/>
                <a:gd name="connsiteX7" fmla="*/ 731520 w 4178105"/>
                <a:gd name="connsiteY7" fmla="*/ 407964 h 1589650"/>
                <a:gd name="connsiteX8" fmla="*/ 0 w 4178105"/>
                <a:gd name="connsiteY8" fmla="*/ 379828 h 158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78105" h="1589650">
                  <a:moveTo>
                    <a:pt x="0" y="379828"/>
                  </a:moveTo>
                  <a:lnTo>
                    <a:pt x="0" y="1097280"/>
                  </a:lnTo>
                  <a:lnTo>
                    <a:pt x="1378634" y="1097280"/>
                  </a:lnTo>
                  <a:lnTo>
                    <a:pt x="1378634" y="1589650"/>
                  </a:lnTo>
                  <a:lnTo>
                    <a:pt x="4178105" y="1561514"/>
                  </a:lnTo>
                  <a:lnTo>
                    <a:pt x="4149970" y="0"/>
                  </a:lnTo>
                  <a:lnTo>
                    <a:pt x="731520" y="28136"/>
                  </a:lnTo>
                  <a:lnTo>
                    <a:pt x="731520" y="407964"/>
                  </a:lnTo>
                  <a:lnTo>
                    <a:pt x="0" y="379828"/>
                  </a:lnTo>
                  <a:close/>
                </a:path>
              </a:pathLst>
            </a:custGeom>
            <a:noFill/>
            <a:ln w="38100">
              <a:solidFill>
                <a:srgbClr val="92D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rot="5400000">
              <a:off x="2438400" y="3200400"/>
              <a:ext cx="10668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2971800" y="30480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/>
                <a:t>A2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38200" y="3200400"/>
              <a:ext cx="76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/>
                <a:t>А1=0</a:t>
              </a: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 rot="5400000">
              <a:off x="3581400" y="3429000"/>
              <a:ext cx="15240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4343400" y="32004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/>
                <a:t>A3</a:t>
              </a:r>
            </a:p>
          </p:txBody>
        </p:sp>
        <p:cxnSp>
          <p:nvCxnSpPr>
            <p:cNvPr id="23" name="Straight Arrow Connector 22"/>
            <p:cNvCxnSpPr/>
            <p:nvPr/>
          </p:nvCxnSpPr>
          <p:spPr>
            <a:xfrm rot="5400000">
              <a:off x="4953000" y="3429000"/>
              <a:ext cx="15240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5715000" y="32004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/>
                <a:t>A4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239000" y="3429000"/>
              <a:ext cx="914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/>
                <a:t>А5=0</a:t>
              </a: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347472" y="5329604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ПСО может считать файл границ (*.BRD) и вычислить площадь (и объем) внутри границы.</a:t>
            </a:r>
          </a:p>
        </p:txBody>
      </p:sp>
    </p:spTree>
    <p:extLst>
      <p:ext uri="{BB962C8B-B14F-4D97-AF65-F5344CB8AC3E}">
        <p14:creationId xmlns:p14="http://schemas.microsoft.com/office/powerpoint/2010/main" val="317771236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82278"/>
            <a:ext cx="8283910" cy="988786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Ограничение объемов файлом границ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81</a:t>
            </a:fld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238937" y="5271215"/>
            <a:ext cx="891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ПСО зеленая граница будет иметь ту же площадь и объема, что и синяя граница!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МОДЕЛИ TIN они будут различаться.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89210" y="1518565"/>
            <a:ext cx="5638800" cy="3289495"/>
            <a:chOff x="689210" y="1518565"/>
            <a:chExt cx="5638800" cy="3289495"/>
          </a:xfrm>
        </p:grpSpPr>
        <p:cxnSp>
          <p:nvCxnSpPr>
            <p:cNvPr id="5" name="Straight Connector 4"/>
            <p:cNvCxnSpPr/>
            <p:nvPr/>
          </p:nvCxnSpPr>
          <p:spPr>
            <a:xfrm rot="5400000">
              <a:off x="-949090" y="3156865"/>
              <a:ext cx="3276600" cy="0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rot="5400000">
              <a:off x="346310" y="3156865"/>
              <a:ext cx="3276600" cy="0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1717910" y="3156865"/>
              <a:ext cx="3276600" cy="0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3165710" y="3156865"/>
              <a:ext cx="3276600" cy="0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4689710" y="3156865"/>
              <a:ext cx="3276600" cy="0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Freeform 15"/>
            <p:cNvSpPr/>
            <p:nvPr/>
          </p:nvSpPr>
          <p:spPr>
            <a:xfrm>
              <a:off x="1146410" y="1558423"/>
              <a:ext cx="4096043" cy="1589650"/>
            </a:xfrm>
            <a:custGeom>
              <a:avLst/>
              <a:gdLst>
                <a:gd name="connsiteX0" fmla="*/ 0 w 4178105"/>
                <a:gd name="connsiteY0" fmla="*/ 379828 h 1589650"/>
                <a:gd name="connsiteX1" fmla="*/ 0 w 4178105"/>
                <a:gd name="connsiteY1" fmla="*/ 1097280 h 1589650"/>
                <a:gd name="connsiteX2" fmla="*/ 1378634 w 4178105"/>
                <a:gd name="connsiteY2" fmla="*/ 1097280 h 1589650"/>
                <a:gd name="connsiteX3" fmla="*/ 1378634 w 4178105"/>
                <a:gd name="connsiteY3" fmla="*/ 1589650 h 1589650"/>
                <a:gd name="connsiteX4" fmla="*/ 4178105 w 4178105"/>
                <a:gd name="connsiteY4" fmla="*/ 1561514 h 1589650"/>
                <a:gd name="connsiteX5" fmla="*/ 4149970 w 4178105"/>
                <a:gd name="connsiteY5" fmla="*/ 0 h 1589650"/>
                <a:gd name="connsiteX6" fmla="*/ 731520 w 4178105"/>
                <a:gd name="connsiteY6" fmla="*/ 28136 h 1589650"/>
                <a:gd name="connsiteX7" fmla="*/ 731520 w 4178105"/>
                <a:gd name="connsiteY7" fmla="*/ 407964 h 1589650"/>
                <a:gd name="connsiteX8" fmla="*/ 0 w 4178105"/>
                <a:gd name="connsiteY8" fmla="*/ 379828 h 158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78105" h="1589650">
                  <a:moveTo>
                    <a:pt x="0" y="379828"/>
                  </a:moveTo>
                  <a:lnTo>
                    <a:pt x="0" y="1097280"/>
                  </a:lnTo>
                  <a:lnTo>
                    <a:pt x="1378634" y="1097280"/>
                  </a:lnTo>
                  <a:lnTo>
                    <a:pt x="1378634" y="1589650"/>
                  </a:lnTo>
                  <a:lnTo>
                    <a:pt x="4178105" y="1561514"/>
                  </a:lnTo>
                  <a:lnTo>
                    <a:pt x="4149970" y="0"/>
                  </a:lnTo>
                  <a:lnTo>
                    <a:pt x="731520" y="28136"/>
                  </a:lnTo>
                  <a:lnTo>
                    <a:pt x="731520" y="407964"/>
                  </a:lnTo>
                  <a:lnTo>
                    <a:pt x="0" y="379828"/>
                  </a:lnTo>
                  <a:close/>
                </a:path>
              </a:pathLst>
            </a:custGeom>
            <a:solidFill>
              <a:srgbClr val="99FF33"/>
            </a:solidFill>
            <a:ln w="38100">
              <a:solidFill>
                <a:srgbClr val="92D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68927" y="1572491"/>
              <a:ext cx="5458265" cy="3235569"/>
            </a:xfrm>
            <a:custGeom>
              <a:avLst/>
              <a:gdLst>
                <a:gd name="connsiteX0" fmla="*/ 0 w 5458265"/>
                <a:gd name="connsiteY0" fmla="*/ 28136 h 3235569"/>
                <a:gd name="connsiteX1" fmla="*/ 5458265 w 5458265"/>
                <a:gd name="connsiteY1" fmla="*/ 0 h 3235569"/>
                <a:gd name="connsiteX2" fmla="*/ 5444197 w 5458265"/>
                <a:gd name="connsiteY2" fmla="*/ 3235569 h 3235569"/>
                <a:gd name="connsiteX3" fmla="*/ 4135901 w 5458265"/>
                <a:gd name="connsiteY3" fmla="*/ 3221502 h 3235569"/>
                <a:gd name="connsiteX4" fmla="*/ 4135901 w 5458265"/>
                <a:gd name="connsiteY4" fmla="*/ 1561514 h 3235569"/>
                <a:gd name="connsiteX5" fmla="*/ 2475914 w 5458265"/>
                <a:gd name="connsiteY5" fmla="*/ 1575582 h 3235569"/>
                <a:gd name="connsiteX6" fmla="*/ 2475914 w 5458265"/>
                <a:gd name="connsiteY6" fmla="*/ 3179299 h 3235569"/>
                <a:gd name="connsiteX7" fmla="*/ 1294228 w 5458265"/>
                <a:gd name="connsiteY7" fmla="*/ 3179299 h 3235569"/>
                <a:gd name="connsiteX8" fmla="*/ 1294228 w 5458265"/>
                <a:gd name="connsiteY8" fmla="*/ 1097280 h 3235569"/>
                <a:gd name="connsiteX9" fmla="*/ 0 w 5458265"/>
                <a:gd name="connsiteY9" fmla="*/ 1097280 h 3235569"/>
                <a:gd name="connsiteX10" fmla="*/ 0 w 5458265"/>
                <a:gd name="connsiteY10" fmla="*/ 28136 h 3235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58265" h="3235569">
                  <a:moveTo>
                    <a:pt x="0" y="28136"/>
                  </a:moveTo>
                  <a:lnTo>
                    <a:pt x="5458265" y="0"/>
                  </a:lnTo>
                  <a:cubicBezTo>
                    <a:pt x="5453576" y="1078523"/>
                    <a:pt x="5448886" y="2157046"/>
                    <a:pt x="5444197" y="3235569"/>
                  </a:cubicBezTo>
                  <a:lnTo>
                    <a:pt x="4135901" y="3221502"/>
                  </a:lnTo>
                  <a:lnTo>
                    <a:pt x="4135901" y="1561514"/>
                  </a:lnTo>
                  <a:lnTo>
                    <a:pt x="2475914" y="1575582"/>
                  </a:lnTo>
                  <a:lnTo>
                    <a:pt x="2475914" y="3179299"/>
                  </a:lnTo>
                  <a:lnTo>
                    <a:pt x="1294228" y="3179299"/>
                  </a:lnTo>
                  <a:lnTo>
                    <a:pt x="1294228" y="1097280"/>
                  </a:lnTo>
                  <a:lnTo>
                    <a:pt x="0" y="1097280"/>
                  </a:lnTo>
                  <a:lnTo>
                    <a:pt x="0" y="28136"/>
                  </a:lnTo>
                  <a:close/>
                </a:path>
              </a:pathLst>
            </a:cu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09492942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781" y="0"/>
            <a:ext cx="6879552" cy="997527"/>
          </a:xfrm>
        </p:spPr>
        <p:txBody>
          <a:bodyPr>
            <a:noAutofit/>
          </a:bodyPr>
          <a:lstStyle/>
          <a:p>
            <a:pPr algn="l" rtl="0"/>
            <a:r>
              <a:rPr lang="ru-RU" b="0" i="0" u="none" baseline="0" dirty="0"/>
              <a:t>Пример использования файла BRD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472" y="3268508"/>
            <a:ext cx="3532455" cy="2298007"/>
          </a:xfrm>
        </p:spPr>
        <p:txBody>
          <a:bodyPr>
            <a:noAutofit/>
          </a:bodyPr>
          <a:lstStyle/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опция «Limit Areas with Border File» отмечена, объемы будут ограничены в пределах файла границ.  </a:t>
            </a:r>
          </a:p>
          <a:p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она не отмечена, лимиты BRD будут показаны, но объемы не будут ограничены.</a:t>
            </a:r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82</a:t>
            </a:fld>
            <a:endParaRPr lang="ru-RU"/>
          </a:p>
        </p:txBody>
      </p:sp>
      <p:sp>
        <p:nvSpPr>
          <p:cNvPr id="7" name="Rounded Rectangle 6"/>
          <p:cNvSpPr/>
          <p:nvPr/>
        </p:nvSpPr>
        <p:spPr>
          <a:xfrm>
            <a:off x="136891" y="1420200"/>
            <a:ext cx="3616036" cy="1447800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600" b="1" i="0" u="none" baseline="0"/>
              <a:t>Предварительная съемка: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HHH.LOG</a:t>
            </a:r>
          </a:p>
          <a:p>
            <a:pPr algn="l" rtl="0"/>
            <a:r>
              <a:rPr lang="ru-RU" sz="1600" b="1" i="0" u="none" baseline="0"/>
              <a:t>Файл границ</a:t>
            </a:r>
            <a:r>
              <a:rPr lang="ru-RU" sz="1600" b="0" i="0" u="none" baseline="0"/>
              <a:t>		</a:t>
            </a:r>
            <a:r>
              <a:rPr lang="ru-RU" sz="1600" b="1" i="0" u="none" baseline="0"/>
              <a:t>HHH.BRD</a:t>
            </a:r>
          </a:p>
          <a:p>
            <a:pPr algn="l" rtl="0"/>
            <a:r>
              <a:rPr lang="ru-RU" sz="1600" b="1" i="0" u="none" baseline="0"/>
              <a:t>Допустимый Перебор: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1фут</a:t>
            </a:r>
          </a:p>
          <a:p>
            <a:pPr algn="l" rtl="0"/>
            <a:r>
              <a:rPr lang="ru-RU" sz="1600" b="1" i="0" u="none" baseline="0"/>
              <a:t>Метод:          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AEA1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976253" y="1648800"/>
            <a:ext cx="4890655" cy="3609000"/>
            <a:chOff x="381000" y="1524000"/>
            <a:chExt cx="5334000" cy="3990000"/>
          </a:xfrm>
        </p:grpSpPr>
        <p:pic>
          <p:nvPicPr>
            <p:cNvPr id="1536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1000" y="1524000"/>
              <a:ext cx="5334000" cy="399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8"/>
            <p:cNvSpPr/>
            <p:nvPr/>
          </p:nvSpPr>
          <p:spPr>
            <a:xfrm>
              <a:off x="3505200" y="2971800"/>
              <a:ext cx="1676400" cy="685800"/>
            </a:xfrm>
            <a:prstGeom prst="rect">
              <a:avLst/>
            </a:prstGeom>
            <a:noFill/>
            <a:ln w="571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7674" y="3846307"/>
            <a:ext cx="3629234" cy="1905000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2617707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036" y="113747"/>
            <a:ext cx="5181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Использование файла BRD</a:t>
            </a:r>
            <a:r>
              <a:rPr lang="ru-RU" sz="2000"/>
              <a:t/>
            </a:r>
            <a:br>
              <a:rPr lang="ru-RU" sz="2000"/>
            </a:b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83</a:t>
            </a:fld>
            <a:endParaRPr lang="ru-RU"/>
          </a:p>
        </p:txBody>
      </p:sp>
      <p:pic>
        <p:nvPicPr>
          <p:cNvPr id="2051" name="Picture 3" descr="C:\Temp\HHHJ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036" y="1658930"/>
            <a:ext cx="7514982" cy="1860144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9036" y="4102934"/>
            <a:ext cx="7948975" cy="189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Temp\HHH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33198" y="2784950"/>
            <a:ext cx="2623218" cy="2510281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389036" y="1252015"/>
            <a:ext cx="2441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Без файла границ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7472" y="3670759"/>
            <a:ext cx="2121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 файлом границ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4454236" y="3976255"/>
            <a:ext cx="2611582" cy="73429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92769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Объемы восстановления береговой линии (beach volumes)</a:t>
            </a:r>
          </a:p>
        </p:txBody>
      </p:sp>
    </p:spTree>
    <p:extLst>
      <p:ext uri="{BB962C8B-B14F-4D97-AF65-F5344CB8AC3E}">
        <p14:creationId xmlns:p14="http://schemas.microsoft.com/office/powerpoint/2010/main" val="389084278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Объемы восстановления береговой линии (beach volumes)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77981" y="4607505"/>
            <a:ext cx="8499763" cy="1935163"/>
          </a:xfrm>
        </p:spPr>
        <p:txBody>
          <a:bodyPr>
            <a:normAutofit/>
          </a:bodyPr>
          <a:lstStyle/>
          <a:p>
            <a:pPr algn="l" rtl="0"/>
            <a:r>
              <a:rPr lang="ru-RU" sz="1200" b="0" i="0" u="none" baseline="0">
                <a:solidFill>
                  <a:schemeClr val="bg2"/>
                </a:solidFill>
              </a:rPr>
              <a:t>Beach Predredge  </a:t>
            </a: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Вычисление объемов материала по данным одной съемки</a:t>
            </a:r>
          </a:p>
          <a:p>
            <a:pPr algn="l" rtl="0"/>
            <a:r>
              <a:rPr lang="ru-RU" sz="1200" b="0" i="0" u="none" baseline="0">
                <a:solidFill>
                  <a:schemeClr val="bg2"/>
                </a:solidFill>
              </a:rPr>
              <a:t>Beach Postdredge </a:t>
            </a: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Вычисляет: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Материал, добавленный до проектной отметки  							</a:t>
            </a:r>
            <a:r>
              <a:rPr lang="ru-RU" sz="1200" b="0" i="0" u="none" baseline="0">
                <a:solidFill>
                  <a:schemeClr val="accent2"/>
                </a:solidFill>
              </a:rPr>
              <a:t>СИНИЙ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Материал, добавленный выше проектной отметки 						</a:t>
            </a:r>
            <a:r>
              <a:rPr lang="ru-RU" sz="1200" b="0" i="0" u="none" baseline="0">
                <a:solidFill>
                  <a:schemeClr val="accent4">
                    <a:lumMod val="50000"/>
                  </a:schemeClr>
                </a:solidFill>
              </a:rPr>
              <a:t>КОРИЧНЕВЫЙ</a:t>
            </a:r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Депрессии ниже проектных отметок, куда можно добавить материал		</a:t>
            </a:r>
            <a:r>
              <a:rPr lang="ru-RU" sz="1200" b="0" i="0" u="none" baseline="0">
                <a:solidFill>
                  <a:schemeClr val="accent1"/>
                </a:solidFill>
              </a:rPr>
              <a:t>ЗЕЛЕНЫЙ</a:t>
            </a:r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6" name="Picture 2" descr="C:\Temp\III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59427"/>
            <a:ext cx="6151418" cy="32316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9445809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ru-RU" b="0" i="0" u="none" baseline="0"/>
              <a:t>Объемы восстановления береговой линии (beach volumes)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2486360"/>
            <a:ext cx="3733800" cy="2650801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Все, кто восстанавливает береговую линию, работают в режиме высот.  </a:t>
            </a:r>
          </a:p>
          <a:p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Опциях Графика - вкладыш Данные, задайте режим высот (elevation mode)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86</a:t>
            </a:fld>
            <a:endParaRPr lang="ru-RU"/>
          </a:p>
        </p:txBody>
      </p:sp>
      <p:grpSp>
        <p:nvGrpSpPr>
          <p:cNvPr id="4" name="Group 3"/>
          <p:cNvGrpSpPr/>
          <p:nvPr/>
        </p:nvGrpSpPr>
        <p:grpSpPr>
          <a:xfrm>
            <a:off x="4440382" y="1600200"/>
            <a:ext cx="4504162" cy="4544291"/>
            <a:chOff x="4126934" y="1600200"/>
            <a:chExt cx="4817610" cy="4953000"/>
          </a:xfrm>
        </p:grpSpPr>
        <p:pic>
          <p:nvPicPr>
            <p:cNvPr id="2050" name="Picture 2" descr="C:\Temp\III2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126934" y="1600200"/>
              <a:ext cx="4817610" cy="4953000"/>
            </a:xfrm>
            <a:prstGeom prst="rect">
              <a:avLst/>
            </a:prstGeom>
            <a:noFill/>
          </p:spPr>
        </p:pic>
        <p:sp>
          <p:nvSpPr>
            <p:cNvPr id="5" name="Rectangle 4"/>
            <p:cNvSpPr/>
            <p:nvPr/>
          </p:nvSpPr>
          <p:spPr>
            <a:xfrm>
              <a:off x="4267200" y="3886200"/>
              <a:ext cx="2895600" cy="12954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9" name="Rectangle 8"/>
          <p:cNvSpPr/>
          <p:nvPr/>
        </p:nvSpPr>
        <p:spPr>
          <a:xfrm>
            <a:off x="389275" y="1552907"/>
            <a:ext cx="26340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Шаг 1:  Режим Превышений</a:t>
            </a:r>
          </a:p>
        </p:txBody>
      </p:sp>
    </p:spTree>
    <p:extLst>
      <p:ext uri="{BB962C8B-B14F-4D97-AF65-F5344CB8AC3E}">
        <p14:creationId xmlns:p14="http://schemas.microsoft.com/office/powerpoint/2010/main" val="20350243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ru-RU" b="0" i="0" u="none" baseline="0"/>
              <a:t>Объемы восстановления береговой линии (beach volumes)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790700"/>
            <a:ext cx="3857383" cy="2209800"/>
          </a:xfrm>
        </p:spPr>
        <p:txBody>
          <a:bodyPr>
            <a:noAutofit/>
          </a:bodyPr>
          <a:lstStyle/>
          <a:p>
            <a:pPr algn="l" rtl="0"/>
            <a:r>
              <a:rPr lang="ru-RU" sz="1800" b="0" i="0" u="none" baseline="0">
                <a:solidFill>
                  <a:schemeClr val="bg2"/>
                </a:solidFill>
              </a:rPr>
              <a:t>Максимальный Шаблон Проекта: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Создание шаблона выше проектного.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bg2"/>
                </a:solidFill>
              </a:rPr>
              <a:t>Минимальный Шаблон Проекта: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Создание шаблона ниже проектного.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87</a:t>
            </a:fld>
            <a:endParaRPr lang="ru-RU"/>
          </a:p>
        </p:txBody>
      </p:sp>
      <p:pic>
        <p:nvPicPr>
          <p:cNvPr id="3074" name="Picture 2" descr="C:\Temp\III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676400"/>
            <a:ext cx="4329009" cy="381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4648200" y="2895600"/>
            <a:ext cx="4038600" cy="91440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pic>
        <p:nvPicPr>
          <p:cNvPr id="3075" name="Picture 3" descr="C:\Temp\III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267200"/>
            <a:ext cx="3939209" cy="2209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599709" y="5573432"/>
            <a:ext cx="3484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 нужны?  </a:t>
            </a:r>
          </a:p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Задайте их равными 0</a:t>
            </a:r>
          </a:p>
        </p:txBody>
      </p:sp>
      <p:sp>
        <p:nvSpPr>
          <p:cNvPr id="4" name="Rectangle 3"/>
          <p:cNvSpPr/>
          <p:nvPr/>
        </p:nvSpPr>
        <p:spPr>
          <a:xfrm>
            <a:off x="301068" y="1205077"/>
            <a:ext cx="63592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Шаг 2:  Задайте шаг между максимальным и минимальным шаблонами</a:t>
            </a:r>
          </a:p>
        </p:txBody>
      </p:sp>
    </p:spTree>
    <p:extLst>
      <p:ext uri="{BB962C8B-B14F-4D97-AF65-F5344CB8AC3E}">
        <p14:creationId xmlns:p14="http://schemas.microsoft.com/office/powerpoint/2010/main" val="24394169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339328" cy="1143000"/>
          </a:xfrm>
        </p:spPr>
        <p:txBody>
          <a:bodyPr>
            <a:noAutofit/>
          </a:bodyPr>
          <a:lstStyle/>
          <a:p>
            <a:pPr algn="l" rtl="0"/>
            <a:r>
              <a:rPr lang="ru-RU" sz="3600" b="0" i="0" u="none" baseline="0"/>
              <a:t>Пример объемов восстановления береговой линии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3061854"/>
            <a:ext cx="3630696" cy="3398213"/>
          </a:xfrm>
        </p:spPr>
        <p:txBody>
          <a:bodyPr>
            <a:norm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Каждый галс имеет собственный шаблон.</a:t>
            </a: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Вместо ввода отдельного файла шаблона (TPL) для каждого файла съемки (в нашем случае 11), можно использовать файл каталога.</a:t>
            </a: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Используйте БЛОКНОТ для создания файла каталога с именем </a:t>
            </a:r>
          </a:p>
          <a:p>
            <a:pPr algn="l" rtl="0">
              <a:buNone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“III Templates.LOG”</a:t>
            </a:r>
          </a:p>
          <a:p>
            <a:pPr algn="l" rtl="0">
              <a:buNone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Попробуйте загрузить его в колонке Шаблона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88</a:t>
            </a:fld>
            <a:endParaRPr lang="ru-RU"/>
          </a:p>
        </p:txBody>
      </p:sp>
      <p:sp>
        <p:nvSpPr>
          <p:cNvPr id="7" name="Rounded Rectangle 6"/>
          <p:cNvSpPr/>
          <p:nvPr/>
        </p:nvSpPr>
        <p:spPr>
          <a:xfrm>
            <a:off x="347472" y="1309254"/>
            <a:ext cx="4724400" cy="1447800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600" b="1" i="0" u="none" baseline="0"/>
              <a:t>LOG FILE предварительной съемки: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III.LOG</a:t>
            </a:r>
          </a:p>
          <a:p>
            <a:pPr algn="l" rtl="0"/>
            <a:r>
              <a:rPr lang="ru-RU" sz="1600" b="1" i="0" u="none" baseline="0"/>
              <a:t>Файл шаблона: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“III Templates.LOG”</a:t>
            </a:r>
          </a:p>
          <a:p>
            <a:pPr algn="l" rtl="0"/>
            <a:r>
              <a:rPr lang="ru-RU" sz="1600" b="1" i="0" u="none" baseline="0"/>
              <a:t>Max/Min Design:  1.0/2.0</a:t>
            </a:r>
          </a:p>
          <a:p>
            <a:pPr algn="l" rtl="0"/>
            <a:r>
              <a:rPr lang="ru-RU" sz="1600" b="1" i="0" u="none" baseline="0"/>
              <a:t>Метод:          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Beach Predredge</a:t>
            </a:r>
          </a:p>
        </p:txBody>
      </p:sp>
      <p:pic>
        <p:nvPicPr>
          <p:cNvPr id="4098" name="Picture 2" descr="C:\Temp\III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3930" y="3061854"/>
            <a:ext cx="4928653" cy="2864052"/>
          </a:xfrm>
          <a:prstGeom prst="rect">
            <a:avLst/>
          </a:prstGeom>
          <a:noFill/>
        </p:spPr>
      </p:pic>
      <p:pic>
        <p:nvPicPr>
          <p:cNvPr id="4099" name="Picture 3" descr="C:\Temp\III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1699" y="2033154"/>
            <a:ext cx="1813559" cy="266700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1392363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1675"/>
          </a:xfrm>
        </p:spPr>
        <p:txBody>
          <a:bodyPr/>
          <a:lstStyle/>
          <a:p>
            <a:pPr algn="l" rtl="0"/>
            <a:r>
              <a:rPr lang="ru-RU" b="0" i="0" u="none" baseline="0"/>
              <a:t>Результат расчетов Beach Predredge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99640" y="1097046"/>
            <a:ext cx="8331744" cy="5215161"/>
            <a:chOff x="168020" y="908581"/>
            <a:chExt cx="8802255" cy="5761019"/>
          </a:xfrm>
        </p:grpSpPr>
        <p:pic>
          <p:nvPicPr>
            <p:cNvPr id="5122" name="Picture 2" descr="C:\Temp\III7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8020" y="1371600"/>
              <a:ext cx="8802255" cy="5181600"/>
            </a:xfrm>
            <a:prstGeom prst="rect">
              <a:avLst/>
            </a:prstGeom>
            <a:noFill/>
          </p:spPr>
        </p:pic>
        <p:sp>
          <p:nvSpPr>
            <p:cNvPr id="5" name="Rounded Rectangular Callout 4"/>
            <p:cNvSpPr/>
            <p:nvPr/>
          </p:nvSpPr>
          <p:spPr>
            <a:xfrm flipH="1">
              <a:off x="334478" y="908581"/>
              <a:ext cx="4571999" cy="1193764"/>
            </a:xfrm>
            <a:prstGeom prst="wedgeRoundRectCallout">
              <a:avLst>
                <a:gd name="adj1" fmla="val -46791"/>
                <a:gd name="adj2" fmla="val 73270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b="1" i="0" u="none" baseline="0"/>
                <a:t>Нужно задать пределы графика в режиме высот.</a:t>
              </a:r>
            </a:p>
          </p:txBody>
        </p:sp>
        <p:sp>
          <p:nvSpPr>
            <p:cNvPr id="6" name="Rounded Rectangular Callout 5"/>
            <p:cNvSpPr/>
            <p:nvPr/>
          </p:nvSpPr>
          <p:spPr>
            <a:xfrm>
              <a:off x="5181600" y="3352800"/>
              <a:ext cx="3657600" cy="838200"/>
            </a:xfrm>
            <a:prstGeom prst="wedgeRoundRectCallout">
              <a:avLst>
                <a:gd name="adj1" fmla="val -43910"/>
                <a:gd name="adj2" fmla="val 80962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b="1" i="0" u="none" baseline="0"/>
                <a:t>График имеет цвета над шаблоном проекта.</a:t>
              </a:r>
            </a:p>
          </p:txBody>
        </p:sp>
        <p:sp>
          <p:nvSpPr>
            <p:cNvPr id="7" name="Rounded Rectangular Callout 6"/>
            <p:cNvSpPr/>
            <p:nvPr/>
          </p:nvSpPr>
          <p:spPr>
            <a:xfrm>
              <a:off x="407919" y="5443611"/>
              <a:ext cx="7208436" cy="1225989"/>
            </a:xfrm>
            <a:prstGeom prst="wedgeRoundRectCallout">
              <a:avLst>
                <a:gd name="adj1" fmla="val -3141"/>
                <a:gd name="adj2" fmla="val -100297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 rtl="0"/>
              <a:r>
                <a:rPr lang="ru-RU" b="1" i="0" u="none" baseline="0"/>
                <a:t>Профиль съемки </a:t>
              </a:r>
              <a:r>
                <a:rPr lang="ru-RU" b="1" i="0" u="none" baseline="0">
                  <a:solidFill>
                    <a:schemeClr val="bg1"/>
                  </a:solidFill>
                </a:rPr>
                <a:t>черная</a:t>
              </a:r>
              <a:r>
                <a:rPr lang="ru-RU" b="1" i="0" u="none" baseline="0"/>
                <a:t> линия внизу.  </a:t>
              </a:r>
              <a:r>
                <a:rPr lang="ru-RU" b="1" i="0" u="none" baseline="0">
                  <a:solidFill>
                    <a:srgbClr val="0000FF"/>
                  </a:solidFill>
                </a:rPr>
                <a:t>Синий</a:t>
              </a:r>
              <a:r>
                <a:rPr lang="ru-RU" b="1" i="0" u="none" baseline="0"/>
                <a:t> участок - материал, который следует добавить для поднятия дна до шаблона проекта.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2194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Контурное черпание в исполнительной съемке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9</a:t>
            </a:fld>
            <a:endParaRPr lang="ru-RU"/>
          </a:p>
        </p:txBody>
      </p:sp>
      <p:pic>
        <p:nvPicPr>
          <p:cNvPr id="2050" name="Picture 2" descr="C:\Temp\Volume Course\GGG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599"/>
            <a:ext cx="9144000" cy="314905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7472" y="3852982"/>
            <a:ext cx="84917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Задаются лимиты материала там, где он может считаться контурным, основываясь на профиле предварительной съемки.  Вычисление по данным исполнительной съемки ограничивается этими лимитами.</a:t>
            </a:r>
          </a:p>
          <a:p>
            <a:endParaRPr lang="ru-RU" dirty="0">
              <a:solidFill>
                <a:schemeClr val="bg2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2"/>
                </a:solidFill>
              </a:rPr>
              <a:t>Вкладыш Volumes: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Материал в области оплачиваемого перебора вне этих лимитов можно включить или исключить!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Заполнение вне этого участка можно включить или исключить.</a:t>
            </a:r>
          </a:p>
        </p:txBody>
      </p:sp>
    </p:spTree>
    <p:extLst>
      <p:ext uri="{BB962C8B-B14F-4D97-AF65-F5344CB8AC3E}">
        <p14:creationId xmlns:p14="http://schemas.microsoft.com/office/powerpoint/2010/main" val="196982793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Пример отчета в методе Beach Predredge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4559571"/>
            <a:ext cx="8382000" cy="1828801"/>
          </a:xfrm>
        </p:spPr>
        <p:txBody>
          <a:bodyPr>
            <a:normAutofit/>
          </a:bodyPr>
          <a:lstStyle/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Отчет объемов показывает площадь, объем и суммарный объем для каждого разреза.  Значения для шаблона проекта, максимального и минимального.</a:t>
            </a:r>
          </a:p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Проектный объем по расстоянию разделяет объем на разрезе на расстояние, которое покрывают данные на этом разрезе.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90</a:t>
            </a:fld>
            <a:endParaRPr lang="ru-RU"/>
          </a:p>
        </p:txBody>
      </p:sp>
      <p:sp>
        <p:nvSpPr>
          <p:cNvPr id="4" name="Rectangle 3"/>
          <p:cNvSpPr/>
          <p:nvPr/>
        </p:nvSpPr>
        <p:spPr>
          <a:xfrm>
            <a:off x="347472" y="1087581"/>
            <a:ext cx="8534400" cy="332398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Пример отчета об объемах Beach Volume:  Отчет по данным одной съемки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Проект восстановления городского пляжа Элк Хавн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Дноуглубительная Компания HYPACK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15 июня 2010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Не для навигации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Объемы: Ярды кубические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Компенсация на склонах:</a:t>
            </a:r>
            <a:r>
              <a:rPr lang="ru-RU" sz="1050" b="0" i="0" u="none" baseline="0">
                <a:latin typeface="Courier New" pitchFamily="49" charset="0"/>
                <a:cs typeface="Courier New" pitchFamily="49" charset="0"/>
              </a:rPr>
              <a:t>	Не используется</a:t>
            </a:r>
          </a:p>
          <a:p>
            <a:endParaRPr lang="ru-RU" sz="1050" b="1" dirty="0"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1050" b="1" i="0" u="none" baseline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Шаблон Проекта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Суммарный материал:     141190.2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Station     Файл            Distance - Расстояние        Площадь        Avg.      Объем      Accum.      Проект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                            Between     Units^2        Area     Units^3      Volume      Volume</a:t>
            </a:r>
            <a:endParaRPr lang="ru-RU" sz="1050" b="1" dirty="0"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                              Lines                 Units^2                 Units^3   Per Dist.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10+00      10p00.III                      582,6                                                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11+00      11p00.III          100.0       434.8       508.7     12258.6     12258.6        20.0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12+00      12p00.III          100.0       408.1       421.4     12169.6     24428.3        19.8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13+00      13p00.III          100.0       655.0       531.5     12750.3     37178.6        20.6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14+00      14p00.III          100.0       703.8       679.4     13921.6     51100.2        22.4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15+00      15p00.III          100.0       709.5       706.7     15920.5     67020.8        25.6</a:t>
            </a:r>
          </a:p>
          <a:p>
            <a:pPr algn="l" rtl="0"/>
            <a:r>
              <a:rPr lang="ru-RU" sz="1050" b="0" i="0" u="none" baseline="0">
                <a:latin typeface="Courier New" pitchFamily="49" charset="0"/>
                <a:cs typeface="Courier New" pitchFamily="49" charset="0"/>
              </a:rPr>
              <a:t> </a:t>
            </a:r>
            <a:endParaRPr lang="ru-RU" sz="105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57876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229600" cy="1143000"/>
          </a:xfrm>
        </p:spPr>
        <p:txBody>
          <a:bodyPr>
            <a:noAutofit/>
          </a:bodyPr>
          <a:lstStyle/>
          <a:p>
            <a:pPr algn="l" rtl="0"/>
            <a:r>
              <a:rPr lang="ru-RU" sz="3600" b="0" i="0" u="none" baseline="0"/>
              <a:t>Beach Postdredge</a:t>
            </a:r>
            <a:endParaRPr lang="ru-R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3913909"/>
            <a:ext cx="3933583" cy="2323088"/>
          </a:xfrm>
        </p:spPr>
        <p:txBody>
          <a:bodyPr>
            <a:normAutofit/>
          </a:bodyPr>
          <a:lstStyle/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Измените метод на ‘Beach Post Dredge’.</a:t>
            </a:r>
          </a:p>
          <a:p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Добавьте файл каталога JJJ.LOG в колонку справа от файлов предварительной съемки.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91</a:t>
            </a:fld>
            <a:endParaRPr lang="ru-RU"/>
          </a:p>
        </p:txBody>
      </p:sp>
      <p:sp>
        <p:nvSpPr>
          <p:cNvPr id="7" name="Rounded Rectangle 6"/>
          <p:cNvSpPr/>
          <p:nvPr/>
        </p:nvSpPr>
        <p:spPr>
          <a:xfrm>
            <a:off x="347472" y="1648279"/>
            <a:ext cx="4724400" cy="1676400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ru-RU" sz="1600" b="1" i="0" u="none" baseline="0"/>
              <a:t>LOG FILE предварительной съемки: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III.LOG</a:t>
            </a:r>
          </a:p>
          <a:p>
            <a:pPr algn="l" rtl="0"/>
            <a:r>
              <a:rPr lang="ru-RU" sz="1600" b="1" i="0" u="none" baseline="0"/>
              <a:t>Файл исполнительной съемки: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JJJ.LOG</a:t>
            </a:r>
          </a:p>
          <a:p>
            <a:pPr algn="l" rtl="0"/>
            <a:r>
              <a:rPr lang="ru-RU" sz="1600" b="1" i="0" u="none" baseline="0"/>
              <a:t>Файл шаблона: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“III Templates.LOG”</a:t>
            </a:r>
          </a:p>
          <a:p>
            <a:pPr algn="l" rtl="0"/>
            <a:r>
              <a:rPr lang="ru-RU" sz="1600" b="1" i="0" u="none" baseline="0"/>
              <a:t>Max/Min Design:  1.0/2.0</a:t>
            </a:r>
          </a:p>
          <a:p>
            <a:pPr algn="l" rtl="0"/>
            <a:r>
              <a:rPr lang="ru-RU" sz="1600" b="1" i="0" u="none" baseline="0"/>
              <a:t>Метод:          </a:t>
            </a:r>
            <a:r>
              <a:rPr lang="ru-RU" sz="1600" b="0" i="0" u="none" baseline="0"/>
              <a:t>	</a:t>
            </a:r>
            <a:r>
              <a:rPr lang="ru-RU" sz="1600" b="1" i="0" u="none" baseline="0"/>
              <a:t>Beach Postdredge</a:t>
            </a:r>
          </a:p>
        </p:txBody>
      </p:sp>
      <p:pic>
        <p:nvPicPr>
          <p:cNvPr id="6146" name="Picture 2" descr="C:\Temp\III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406" y="3581400"/>
            <a:ext cx="4569396" cy="2539328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347471" y="1122879"/>
            <a:ext cx="60533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Пример:  </a:t>
            </a:r>
            <a:r>
              <a:rPr lang="ru-RU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Предварительная 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 </a:t>
            </a:r>
            <a:r>
              <a:rPr lang="ru-RU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исполнительная съемки</a:t>
            </a:r>
            <a:endParaRPr lang="ru-RU" b="0" i="0" u="non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90886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Beach Post Dredge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Вид Профиля</a:t>
            </a:r>
            <a:endParaRPr lang="ru-RU" dirty="0"/>
          </a:p>
        </p:txBody>
      </p:sp>
      <p:pic>
        <p:nvPicPr>
          <p:cNvPr id="7170" name="Picture 2" descr="C:\Temp\III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72201"/>
            <a:ext cx="6837218" cy="4913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523997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Beach Post Dredge, Отчет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39981"/>
            <a:ext cx="8229600" cy="1371600"/>
          </a:xfrm>
        </p:spPr>
        <p:txBody>
          <a:bodyPr>
            <a:normAutofit fontScale="85000" lnSpcReduction="20000"/>
          </a:bodyPr>
          <a:lstStyle/>
          <a:p>
            <a:pPr algn="l" rtl="0"/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Отчет объемов показывает площадь, объем и суммарный объем для каждого разреза.</a:t>
            </a:r>
          </a:p>
          <a:p>
            <a:pPr algn="l" rtl="0"/>
            <a:r>
              <a:rPr lang="ru-RU" sz="2400" b="0" i="0" u="none" baseline="0">
                <a:solidFill>
                  <a:schemeClr val="bg2"/>
                </a:solidFill>
              </a:rPr>
              <a:t>% Filled = 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Добавленный объем / (Добавленный + Оставшиеся депрессии)</a:t>
            </a:r>
          </a:p>
          <a:p>
            <a:pPr algn="l" rtl="0"/>
            <a:r>
              <a:rPr lang="ru-RU" sz="2400" b="0" i="0" u="none" baseline="0">
                <a:solidFill>
                  <a:schemeClr val="bg2"/>
                </a:solidFill>
              </a:rPr>
              <a:t>Overfilled = 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Материал, добавленный сверх каждого шаблона.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93</a:t>
            </a:fld>
            <a:endParaRPr lang="ru-RU"/>
          </a:p>
        </p:txBody>
      </p:sp>
      <p:pic>
        <p:nvPicPr>
          <p:cNvPr id="8194" name="Picture 2" descr="C:\Temp\III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708563"/>
            <a:ext cx="6914244" cy="34220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6130960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rtl="0"/>
            <a:r>
              <a:rPr lang="ru-RU" b="0" i="0" u="none" baseline="0"/>
              <a:t>Объемы восстановления береговой линии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Компенсация на склонах</a:t>
            </a:r>
            <a:endParaRPr lang="ru-RU" dirty="0"/>
          </a:p>
        </p:txBody>
      </p:sp>
      <p:pic>
        <p:nvPicPr>
          <p:cNvPr id="9218" name="Picture 2" descr="C:\Temp\III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472" y="1321596"/>
            <a:ext cx="5547657" cy="2377567"/>
          </a:xfrm>
          <a:prstGeom prst="rect">
            <a:avLst/>
          </a:prstGeom>
          <a:noFill/>
        </p:spPr>
      </p:pic>
      <p:pic>
        <p:nvPicPr>
          <p:cNvPr id="9219" name="Picture 3" descr="C:\Temp\III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8309" y="3000718"/>
            <a:ext cx="3802762" cy="306096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47472" y="3996431"/>
            <a:ext cx="40039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Материал выше проекта на склонах можно рассматривать как возможный к заполнению депрессий ниже по склону на этом сегменте.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" y="5069083"/>
            <a:ext cx="43422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Список сегментов, к которым Вы хотите применить компенсационные склоны в первой колонке.  Разделите сегменты запятыми.</a:t>
            </a:r>
          </a:p>
        </p:txBody>
      </p:sp>
    </p:spTree>
    <p:extLst>
      <p:ext uri="{BB962C8B-B14F-4D97-AF65-F5344CB8AC3E}">
        <p14:creationId xmlns:p14="http://schemas.microsoft.com/office/powerpoint/2010/main" val="176322742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263128" cy="1362075"/>
          </a:xfrm>
        </p:spPr>
        <p:txBody>
          <a:bodyPr/>
          <a:lstStyle/>
          <a:p>
            <a:pPr algn="l" rtl="0"/>
            <a:r>
              <a:rPr lang="ru-RU" b="0" i="0" u="none" baseline="0" dirty="0"/>
              <a:t>Список краев зон </a:t>
            </a:r>
            <a:r>
              <a:rPr lang="ru-RU" b="0" i="0" u="none" baseline="0" dirty="0" smtClean="0"/>
              <a:t/>
            </a:r>
            <a:br>
              <a:rPr lang="ru-RU" b="0" i="0" u="none" baseline="0" dirty="0" smtClean="0"/>
            </a:br>
            <a:r>
              <a:rPr lang="ru-RU" b="0" i="0" u="none" baseline="0" dirty="0" smtClean="0"/>
              <a:t>(</a:t>
            </a:r>
            <a:r>
              <a:rPr lang="ru-RU" b="0" i="0" u="none" baseline="0" dirty="0" err="1"/>
              <a:t>zone</a:t>
            </a:r>
            <a:r>
              <a:rPr lang="ru-RU" b="0" i="0" u="none" baseline="0" dirty="0"/>
              <a:t> </a:t>
            </a:r>
            <a:r>
              <a:rPr lang="ru-RU" b="0" i="0" u="none" baseline="0" dirty="0" err="1"/>
              <a:t>edge</a:t>
            </a:r>
            <a:r>
              <a:rPr lang="ru-RU" b="0" i="0" u="none" baseline="0" dirty="0"/>
              <a:t> </a:t>
            </a:r>
            <a:r>
              <a:rPr lang="ru-RU" b="0" i="0" u="none" baseline="0" dirty="0" err="1"/>
              <a:t>list</a:t>
            </a:r>
            <a:r>
              <a:rPr lang="ru-RU" b="0" i="0" u="none" baseline="0" dirty="0"/>
              <a:t>)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95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25964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970137" y="1495426"/>
            <a:ext cx="3678564" cy="4762500"/>
            <a:chOff x="4408161" y="685800"/>
            <a:chExt cx="4735839" cy="5879301"/>
          </a:xfrm>
        </p:grpSpPr>
        <p:pic>
          <p:nvPicPr>
            <p:cNvPr id="1027" name="Picture 3" descr="C:\Temp\LLL2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08161" y="685800"/>
              <a:ext cx="4735839" cy="5879301"/>
            </a:xfrm>
            <a:prstGeom prst="rect">
              <a:avLst/>
            </a:prstGeom>
            <a:noFill/>
          </p:spPr>
        </p:pic>
        <p:sp>
          <p:nvSpPr>
            <p:cNvPr id="13" name="TextBox 12"/>
            <p:cNvSpPr txBox="1"/>
            <p:nvPr/>
          </p:nvSpPr>
          <p:spPr>
            <a:xfrm>
              <a:off x="6553201" y="1981199"/>
              <a:ext cx="616515" cy="455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$6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187866" y="4286577"/>
              <a:ext cx="730670" cy="455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$8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239597" y="5196545"/>
              <a:ext cx="648865" cy="455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$8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032392" y="1947650"/>
              <a:ext cx="1100055" cy="455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$10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108572" y="4349351"/>
              <a:ext cx="819805" cy="455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$15</a:t>
              </a:r>
            </a:p>
          </p:txBody>
        </p:sp>
        <p:cxnSp>
          <p:nvCxnSpPr>
            <p:cNvPr id="19" name="Straight Connector 18"/>
            <p:cNvCxnSpPr>
              <a:stCxn id="17" idx="1"/>
            </p:cNvCxnSpPr>
            <p:nvPr/>
          </p:nvCxnSpPr>
          <p:spPr>
            <a:xfrm flipH="1">
              <a:off x="7696201" y="4577321"/>
              <a:ext cx="412371" cy="299481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63575" y="5897402"/>
            <a:ext cx="711517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До внедрения метода Zone Edge List мы не могли вычислить объемы в таком проекте!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3461" y="118533"/>
            <a:ext cx="7420662" cy="685800"/>
          </a:xfrm>
        </p:spPr>
        <p:txBody>
          <a:bodyPr>
            <a:noAutofit/>
          </a:bodyPr>
          <a:lstStyle/>
          <a:p>
            <a:pPr algn="l" rtl="0"/>
            <a:r>
              <a:rPr lang="ru-RU" sz="3200" b="0" i="0" u="none" baseline="0" dirty="0"/>
              <a:t>Почему Список краев зон </a:t>
            </a:r>
            <a:r>
              <a:rPr lang="ru-RU" sz="3200" b="0" i="0" u="none" baseline="0" dirty="0" smtClean="0"/>
              <a:t/>
            </a:r>
            <a:br>
              <a:rPr lang="ru-RU" sz="3200" b="0" i="0" u="none" baseline="0" dirty="0" smtClean="0"/>
            </a:br>
            <a:r>
              <a:rPr lang="ru-RU" sz="3200" b="0" i="0" u="none" baseline="0" dirty="0" smtClean="0"/>
              <a:t>(</a:t>
            </a:r>
            <a:r>
              <a:rPr lang="ru-RU" sz="3200" b="0" i="0" u="none" baseline="0" dirty="0" err="1"/>
              <a:t>zone</a:t>
            </a:r>
            <a:r>
              <a:rPr lang="ru-RU" sz="3200" b="0" i="0" u="none" baseline="0" dirty="0"/>
              <a:t> </a:t>
            </a:r>
            <a:r>
              <a:rPr lang="ru-RU" sz="3200" b="0" i="0" u="none" baseline="0" dirty="0" err="1"/>
              <a:t>edge</a:t>
            </a:r>
            <a:r>
              <a:rPr lang="ru-RU" sz="3200" b="0" i="0" u="none" baseline="0" dirty="0"/>
              <a:t> </a:t>
            </a:r>
            <a:r>
              <a:rPr lang="ru-RU" sz="3200" b="0" i="0" u="none" baseline="0" dirty="0" err="1"/>
              <a:t>list</a:t>
            </a:r>
            <a:r>
              <a:rPr lang="ru-RU" sz="3200" b="0" i="0" u="none" baseline="0" dirty="0"/>
              <a:t>)?</a:t>
            </a:r>
          </a:p>
        </p:txBody>
      </p:sp>
      <p:sp>
        <p:nvSpPr>
          <p:cNvPr id="8" name="Rectangle 7"/>
          <p:cNvSpPr/>
          <p:nvPr/>
        </p:nvSpPr>
        <p:spPr>
          <a:xfrm>
            <a:off x="175013" y="1263134"/>
            <a:ext cx="57912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Регион </a:t>
            </a:r>
            <a:r>
              <a:rPr lang="ru-RU" sz="1400" b="1" i="0" u="none" baseline="0">
                <a:solidFill>
                  <a:schemeClr val="accent4">
                    <a:lumMod val="60000"/>
                    <a:lumOff val="40000"/>
                  </a:schemeClr>
                </a:solidFill>
              </a:rPr>
              <a:t>оранжевого</a:t>
            </a: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цвета - старый канал (25ф)  Нам заплатят 6$ за 1 куб ярд при дноуглублении в его пределах.</a:t>
            </a:r>
          </a:p>
        </p:txBody>
      </p:sp>
      <p:sp>
        <p:nvSpPr>
          <p:cNvPr id="9" name="Rectangle 8"/>
          <p:cNvSpPr/>
          <p:nvPr/>
        </p:nvSpPr>
        <p:spPr>
          <a:xfrm>
            <a:off x="175013" y="2316407"/>
            <a:ext cx="57912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Регион </a:t>
            </a:r>
            <a:r>
              <a:rPr lang="ru-RU" sz="1400" b="1" i="0" u="none" baseline="0">
                <a:solidFill>
                  <a:srgbClr val="FF0000"/>
                </a:solidFill>
              </a:rPr>
              <a:t>красного</a:t>
            </a: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цвета - участок канала с глубиной 25ф для ВМФ США.  Нам заплатят 8 долларов за дноуглубление в этом регионе.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63575" y="3184267"/>
            <a:ext cx="5513808" cy="1752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Регион </a:t>
            </a:r>
            <a:r>
              <a:rPr lang="ru-RU" sz="1400" b="1" i="0" u="none" baseline="0">
                <a:solidFill>
                  <a:schemeClr val="bg2"/>
                </a:solidFill>
              </a:rPr>
              <a:t>синего</a:t>
            </a: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цвета - участки со склонами 1:4.  Глубины переходят от 25 к 0 слева и с 20 к 0 справа.  Не идет по всему каналу справа.  Нам платят 8 долларов за куб ярд слева и 10 долларов за куб ярд справа.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75013" y="4913054"/>
            <a:ext cx="557475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Регион</a:t>
            </a:r>
            <a:r>
              <a:rPr lang="ru-RU" sz="1400" b="1" i="0" u="none" baseline="0">
                <a:solidFill>
                  <a:srgbClr val="92D050"/>
                </a:solidFill>
              </a:rPr>
              <a:t>зеленого</a:t>
            </a: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цвета - склон идет с уклоном 1:2 только справа от 25 до 20 футов глубины.  Здесь материал более твердый, поэтому нам заплатят 15$ за 1 куб ярд.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6280419" y="4724400"/>
            <a:ext cx="253731" cy="289378"/>
          </a:xfrm>
          <a:prstGeom prst="straightConnector1">
            <a:avLst/>
          </a:prstGeom>
          <a:ln>
            <a:solidFill>
              <a:srgbClr val="8B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4" idx="2"/>
          </p:cNvCxnSpPr>
          <p:nvPr/>
        </p:nvCxnSpPr>
        <p:spPr>
          <a:xfrm>
            <a:off x="6636297" y="4781550"/>
            <a:ext cx="750034" cy="170502"/>
          </a:xfrm>
          <a:prstGeom prst="straightConnector1">
            <a:avLst/>
          </a:prstGeom>
          <a:ln>
            <a:solidFill>
              <a:srgbClr val="8B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7524123" y="2794581"/>
            <a:ext cx="438777" cy="242961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680001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Autofit/>
          </a:bodyPr>
          <a:lstStyle/>
          <a:p>
            <a:pPr algn="l" rtl="0"/>
            <a:r>
              <a:rPr lang="ru-RU" b="0" i="0" u="none" baseline="0"/>
              <a:t>Процесс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97</a:t>
            </a:fld>
            <a:endParaRPr lang="ru-RU"/>
          </a:p>
        </p:txBody>
      </p:sp>
      <p:sp>
        <p:nvSpPr>
          <p:cNvPr id="3" name="Rounded Rectangle 2"/>
          <p:cNvSpPr/>
          <p:nvPr/>
        </p:nvSpPr>
        <p:spPr>
          <a:xfrm>
            <a:off x="347472" y="1310376"/>
            <a:ext cx="7477125" cy="1641476"/>
          </a:xfrm>
          <a:prstGeom prst="roundRect">
            <a:avLst/>
          </a:prstGeom>
          <a:solidFill>
            <a:srgbClr val="0000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2000" b="1" i="0" u="none" baseline="0" dirty="0"/>
              <a:t>РЕДАКТОР ГАЛСОВ или ПРОЕКТ КАНАЛА или ИМПОРТ ИЗ DXF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ru-RU" sz="1600" b="1" i="0" u="none" baseline="0" dirty="0">
                <a:solidFill>
                  <a:srgbClr val="FFFF00"/>
                </a:solidFill>
              </a:rPr>
              <a:t>Создайте файл запланированных </a:t>
            </a:r>
            <a:r>
              <a:rPr lang="ru-RU" sz="1600" b="1" i="0" u="none" baseline="0" dirty="0" err="1">
                <a:solidFill>
                  <a:srgbClr val="FFFF00"/>
                </a:solidFill>
              </a:rPr>
              <a:t>галсов</a:t>
            </a:r>
            <a:r>
              <a:rPr lang="ru-RU" sz="1600" b="1" i="0" u="none" baseline="0" dirty="0">
                <a:solidFill>
                  <a:srgbClr val="FFFF00"/>
                </a:solidFill>
              </a:rPr>
              <a:t> (*.LNW)  Не обращайте внимание на шаблоны, созданные в ПРОЕКТЕ КАНАЛА  Мы их не </a:t>
            </a:r>
            <a:r>
              <a:rPr lang="ru-RU" sz="1600" b="1" i="0" u="none" baseline="0" dirty="0" smtClean="0">
                <a:solidFill>
                  <a:srgbClr val="FFFF00"/>
                </a:solidFill>
              </a:rPr>
              <a:t>будем </a:t>
            </a:r>
            <a:r>
              <a:rPr lang="ru-RU" sz="1600" b="1" i="0" u="none" baseline="0" dirty="0">
                <a:solidFill>
                  <a:srgbClr val="FFFF00"/>
                </a:solidFill>
              </a:rPr>
              <a:t>использовать!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0144" y="3041428"/>
            <a:ext cx="7434453" cy="1752600"/>
          </a:xfrm>
          <a:prstGeom prst="roundRect">
            <a:avLst/>
          </a:prstGeom>
          <a:solidFill>
            <a:srgbClr val="0000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2000" b="1" i="0" u="none" baseline="0"/>
              <a:t>ПРОЕКТ СЛОЖНОЙ АКВАТОРИИ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ru-RU" sz="1600" b="1" i="0" u="none" baseline="0">
                <a:solidFill>
                  <a:srgbClr val="FFFF00"/>
                </a:solidFill>
              </a:rPr>
              <a:t>Создайте файл сложной акватории 3-Д (*.CHN)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ru-RU" sz="1600" b="1" i="0" u="none" baseline="0">
                <a:solidFill>
                  <a:srgbClr val="FFFF00"/>
                </a:solidFill>
              </a:rPr>
              <a:t>Задайте зоны.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ru-RU" sz="1600" b="1" i="0" u="none" baseline="0">
                <a:solidFill>
                  <a:srgbClr val="FFFF00"/>
                </a:solidFill>
              </a:rPr>
              <a:t>Импортируйте файл LNW.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ru-RU" sz="1600" b="1" i="0" u="none" baseline="0">
                <a:solidFill>
                  <a:srgbClr val="FFFF00"/>
                </a:solidFill>
              </a:rPr>
              <a:t>Экспортируйте файл со списком краев зон (zone edge list)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90144" y="4864103"/>
            <a:ext cx="7434453" cy="1540326"/>
          </a:xfrm>
          <a:prstGeom prst="roundRect">
            <a:avLst/>
          </a:prstGeom>
          <a:solidFill>
            <a:srgbClr val="0000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2000" b="1" i="0" u="none" baseline="0"/>
              <a:t>ПОПЕРЕЧНЫЕ СЕЧЕНИЯ И ОБЪЕМЫ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ru-RU" sz="1600" b="1" i="0" u="none" baseline="0">
                <a:solidFill>
                  <a:srgbClr val="FFFF00"/>
                </a:solidFill>
              </a:rPr>
              <a:t>Выберите метод Zone Edge List PreDredge или PostDredge 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ru-RU" sz="1600" b="1" i="0" u="none" baseline="0">
                <a:solidFill>
                  <a:srgbClr val="FFFF00"/>
                </a:solidFill>
              </a:rPr>
              <a:t>Введите файл со списком зон как файл шаблона (в каждую строку).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ru-RU" sz="1600" b="1" i="0" u="none" baseline="0">
                <a:solidFill>
                  <a:srgbClr val="FFFF00"/>
                </a:solidFill>
              </a:rPr>
              <a:t>Всё!</a:t>
            </a:r>
          </a:p>
        </p:txBody>
      </p:sp>
      <p:cxnSp>
        <p:nvCxnSpPr>
          <p:cNvPr id="8" name="Straight Arrow Connector 7"/>
          <p:cNvCxnSpPr>
            <a:stCxn id="3" idx="2"/>
            <a:endCxn id="5" idx="0"/>
          </p:cNvCxnSpPr>
          <p:nvPr/>
        </p:nvCxnSpPr>
        <p:spPr>
          <a:xfrm>
            <a:off x="4086035" y="2951852"/>
            <a:ext cx="21336" cy="89576"/>
          </a:xfrm>
          <a:prstGeom prst="straightConnector1">
            <a:avLst/>
          </a:prstGeom>
          <a:ln w="28575">
            <a:solidFill>
              <a:srgbClr val="FF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5" idx="2"/>
            <a:endCxn id="6" idx="0"/>
          </p:cNvCxnSpPr>
          <p:nvPr/>
        </p:nvCxnSpPr>
        <p:spPr>
          <a:xfrm>
            <a:off x="4107371" y="4794028"/>
            <a:ext cx="0" cy="70075"/>
          </a:xfrm>
          <a:prstGeom prst="straightConnector1">
            <a:avLst/>
          </a:prstGeom>
          <a:ln w="28575">
            <a:solidFill>
              <a:srgbClr val="FF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226525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15309"/>
            <a:ext cx="7115175" cy="4661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ПРОЕКТ СЛОЖНОЙ АКВАТОРИИ (ACD)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866900" y="4276725"/>
            <a:ext cx="5410200" cy="22098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1" i="0" u="none" strike="noStrike" kern="120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Загрузите файл QQQ.CHN в ACD.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Проверьте вкладыш Nodes.</a:t>
            </a:r>
          </a:p>
          <a:p>
            <a:pPr marL="800100" lvl="1" indent="-342900" algn="l" rtl="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ru-RU" b="1" i="0" u="none" strike="noStrike" kern="120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В нем есть только узлы канала, все с глубиной 25 футвов.  </a:t>
            </a:r>
          </a:p>
          <a:p>
            <a:pPr marL="800100" lvl="1" indent="-342900" algn="l" rtl="0">
              <a:spcBef>
                <a:spcPct val="20000"/>
              </a:spcBef>
              <a:buFont typeface="Arial" pitchFamily="34" charset="0"/>
              <a:buChar char="•"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Покажем, как создать боковые откосы легко.</a:t>
            </a:r>
          </a:p>
        </p:txBody>
      </p:sp>
      <p:sp>
        <p:nvSpPr>
          <p:cNvPr id="3" name="Rectangle 2"/>
          <p:cNvSpPr/>
          <p:nvPr/>
        </p:nvSpPr>
        <p:spPr>
          <a:xfrm>
            <a:off x="457200" y="1143000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Наши узлы</a:t>
            </a:r>
          </a:p>
        </p:txBody>
      </p:sp>
    </p:spTree>
    <p:extLst>
      <p:ext uri="{BB962C8B-B14F-4D97-AF65-F5344CB8AC3E}">
        <p14:creationId xmlns:p14="http://schemas.microsoft.com/office/powerpoint/2010/main" val="7946748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ru-RU" b="0" i="0" u="none" baseline="0"/>
              <a:t>ACD  </a:t>
            </a:r>
            <a:r>
              <a:rPr lang="ru-RU" sz="2000" b="0" i="0" u="none" baseline="0"/>
              <a:t>Создание плоскостей вручную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99</a:t>
            </a:fld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43000"/>
            <a:ext cx="5638067" cy="4912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076825" y="1771650"/>
            <a:ext cx="3686175" cy="332398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Введите узлы для каждой плоскости.</a:t>
            </a:r>
          </a:p>
          <a:p>
            <a:pPr algn="l" rtl="0">
              <a:buFont typeface="Arial" pitchFamily="34" charset="0"/>
              <a:buChar char="•"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a k i c</a:t>
            </a:r>
          </a:p>
          <a:p>
            <a:pPr algn="l" rtl="0">
              <a:buFont typeface="Arial" pitchFamily="34" charset="0"/>
              <a:buChar char="•"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c i e</a:t>
            </a:r>
          </a:p>
          <a:p>
            <a:pPr algn="l" rtl="0">
              <a:buFont typeface="Arial" pitchFamily="34" charset="0"/>
              <a:buChar char="•"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k l j i</a:t>
            </a:r>
            <a:endParaRPr lang="ru-RU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Font typeface="Arial" pitchFamily="34" charset="0"/>
              <a:buChar char="•"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l b d j</a:t>
            </a:r>
          </a:p>
          <a:p>
            <a:pPr algn="l" rtl="0">
              <a:buFont typeface="Arial" pitchFamily="34" charset="0"/>
              <a:buChar char="•"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i j f e</a:t>
            </a:r>
          </a:p>
          <a:p>
            <a:pPr algn="l" rtl="0">
              <a:buFont typeface="Arial" pitchFamily="34" charset="0"/>
              <a:buChar char="•"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j d f</a:t>
            </a:r>
          </a:p>
          <a:p>
            <a:pPr algn="l" rtl="0">
              <a:buFont typeface="Arial" pitchFamily="34" charset="0"/>
              <a:buChar char="•"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g e f h</a:t>
            </a:r>
          </a:p>
          <a:p>
            <a:pPr algn="l" rtl="0">
              <a:buFont typeface="Arial" pitchFamily="34" charset="0"/>
              <a:buChar char="•"/>
            </a:pPr>
            <a:endParaRPr lang="ru-RU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Правила создания плоскостей:</a:t>
            </a:r>
          </a:p>
          <a:p>
            <a:pPr algn="l" rtl="0">
              <a:buFont typeface="Arial" pitchFamily="34" charset="0"/>
              <a:buChar char="•"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Соединяйте узлы против часовой стрелки</a:t>
            </a:r>
          </a:p>
          <a:p>
            <a:pPr algn="l" rtl="0">
              <a:buFont typeface="Arial" pitchFamily="34" charset="0"/>
              <a:buChar char="•"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Избегайте вогнутых поверхностей.</a:t>
            </a:r>
          </a:p>
          <a:p>
            <a:pPr algn="l" rtl="0">
              <a:buFont typeface="Arial" pitchFamily="34" charset="0"/>
              <a:buChar char="•"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Избегайте искривленных поверхностей.</a:t>
            </a:r>
          </a:p>
        </p:txBody>
      </p:sp>
    </p:spTree>
    <p:extLst>
      <p:ext uri="{BB962C8B-B14F-4D97-AF65-F5344CB8AC3E}">
        <p14:creationId xmlns:p14="http://schemas.microsoft.com/office/powerpoint/2010/main" val="3147923203"/>
      </p:ext>
    </p:extLst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5942</TotalTime>
  <Words>7659</Words>
  <Application>Microsoft Office PowerPoint</Application>
  <PresentationFormat>Экран (4:3)</PresentationFormat>
  <Paragraphs>1501</Paragraphs>
  <Slides>146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146</vt:i4>
      </vt:variant>
    </vt:vector>
  </HeadingPairs>
  <TitlesOfParts>
    <vt:vector size="154" baseType="lpstr">
      <vt:lpstr>Arial</vt:lpstr>
      <vt:lpstr>Wingdings</vt:lpstr>
      <vt:lpstr>Lucida Grande</vt:lpstr>
      <vt:lpstr>Calibri</vt:lpstr>
      <vt:lpstr>Verdana</vt:lpstr>
      <vt:lpstr>Courier New</vt:lpstr>
      <vt:lpstr>Bell Gossett Eco</vt:lpstr>
      <vt:lpstr>Bell Gossett</vt:lpstr>
      <vt:lpstr>Объемы</vt:lpstr>
      <vt:lpstr>Презентация PowerPoint</vt:lpstr>
      <vt:lpstr>Презентация PowerPoint</vt:lpstr>
      <vt:lpstr>Пикетаж (chainage) и офсет</vt:lpstr>
      <vt:lpstr>Объемы между разрезами</vt:lpstr>
      <vt:lpstr>Примеры странных каналов</vt:lpstr>
      <vt:lpstr>Классификация допустимого перебора</vt:lpstr>
      <vt:lpstr>Контурное черпание в исполнительной съемке </vt:lpstr>
      <vt:lpstr>Контурное черпание в исполнительной съемке</vt:lpstr>
      <vt:lpstr>Разности в допустимом переборе</vt:lpstr>
      <vt:lpstr>Нет материала допустимого перебора на склонах</vt:lpstr>
      <vt:lpstr>Прямоугольная врезка (box cut).</vt:lpstr>
      <vt:lpstr>ПОПЕРЕЧНЫЕ СЕЧЕНИЯ И ОБЪЕМЫ Быстрый гид</vt:lpstr>
      <vt:lpstr>ПОПЕРЕЧНЫЕ СЕЧЕНИЯ И ОБЪЕМЫ Быстрый гид</vt:lpstr>
      <vt:lpstr>ПОПЕРЕЧНЫЕ СЕЧЕНИЯ И ОБЪЕМЫ Быстрый гид</vt:lpstr>
      <vt:lpstr>ПОПЕРЕЧНЫЕ СЕЧЕНИЯ И ОБЪЕМЫ Быстрый гид</vt:lpstr>
      <vt:lpstr>ПОПЕРЕЧНЫЕ СЕЧЕНИЯ И ОБЪЕМЫ Быстрый гид</vt:lpstr>
      <vt:lpstr>ПОПЕРЕЧНЫЕ СЕЧЕНИЯ И ОБЪЕМЫ Быстрый гид</vt:lpstr>
      <vt:lpstr>Вид разрезов без объемов</vt:lpstr>
      <vt:lpstr>Подсчет объемов по данным одной съемки</vt:lpstr>
      <vt:lpstr>Подсчет объемов по данным одной съемки с наложениями</vt:lpstr>
      <vt:lpstr>Сравнение данных предварительной и исполнительной съемок.</vt:lpstr>
      <vt:lpstr>Ознакомление с ПСО</vt:lpstr>
      <vt:lpstr>Ознакомление с ПСО</vt:lpstr>
      <vt:lpstr>Ознакомление с ПСО </vt:lpstr>
      <vt:lpstr>Ознакомление с ПСО</vt:lpstr>
      <vt:lpstr>Ознакомление с ПСО </vt:lpstr>
      <vt:lpstr>Ознакомление с ПСО</vt:lpstr>
      <vt:lpstr>Ознакомление с ПСО</vt:lpstr>
      <vt:lpstr>Рассматривая Вид Профиля</vt:lpstr>
      <vt:lpstr>Понимание Infill (заполнение)</vt:lpstr>
      <vt:lpstr>Несколько слов о заполнении (Infill)</vt:lpstr>
      <vt:lpstr>Заполнение в отчетах</vt:lpstr>
      <vt:lpstr>Метод АЕА3:  Материалы в отчете</vt:lpstr>
      <vt:lpstr>Заполнение в отчете АЕА3</vt:lpstr>
      <vt:lpstr>Заполнение в отчетах</vt:lpstr>
      <vt:lpstr>Пробелы и неполное покрытие</vt:lpstr>
      <vt:lpstr>Пробелы в данных съемки</vt:lpstr>
      <vt:lpstr>Не оконченные галсы: Нет данных вначале/конце</vt:lpstr>
      <vt:lpstr>Не оконченные галсы: Нет данных вначале/конце</vt:lpstr>
      <vt:lpstr>Проверка данных на пробелы</vt:lpstr>
      <vt:lpstr>Пример:  Тестирование на наличие пропусков в данных</vt:lpstr>
      <vt:lpstr>Решение внешних пробелов в данных исполнительной съемки</vt:lpstr>
      <vt:lpstr>Full Length of Before Survey</vt:lpstr>
      <vt:lpstr>Only Where Both Surveys Have Data:</vt:lpstr>
      <vt:lpstr>Что если вычислить объемы по отдельным съемкам отдельно для каждого разреза, а затем вычислить разность?</vt:lpstr>
      <vt:lpstr>Предварительная съемка против исполнительной</vt:lpstr>
      <vt:lpstr>В идеале...</vt:lpstr>
      <vt:lpstr>ШАБЛОНЫ ПРОЕКТА ПОПЕРЕЧНЫХ РАЗРЕЗОВ</vt:lpstr>
      <vt:lpstr>Шаблоны</vt:lpstr>
      <vt:lpstr>Не стандартные шаблоны</vt:lpstr>
      <vt:lpstr>Проектные шаблоны</vt:lpstr>
      <vt:lpstr>Пример:  Шаблоны </vt:lpstr>
      <vt:lpstr>Пример шаблона, созданного вручную</vt:lpstr>
      <vt:lpstr>Результат</vt:lpstr>
      <vt:lpstr>Работа со сложными шаблонами</vt:lpstr>
      <vt:lpstr>Более сложные шаблоны</vt:lpstr>
      <vt:lpstr>Необходимые точки шаблона</vt:lpstr>
      <vt:lpstr>Разное к-во точек шаблона</vt:lpstr>
      <vt:lpstr>Попробуйте метод AEA No Segments</vt:lpstr>
      <vt:lpstr>Попробуйте снова метод AEA No Segments</vt:lpstr>
      <vt:lpstr>AEA No Segments: отчет</vt:lpstr>
      <vt:lpstr>Использование нового файла LNW как источника шаблонов</vt:lpstr>
      <vt:lpstr>Объемы без шаблона</vt:lpstr>
      <vt:lpstr>Заключение по шаблонам</vt:lpstr>
      <vt:lpstr>Материалы на откосах</vt:lpstr>
      <vt:lpstr>Материалы на откосах</vt:lpstr>
      <vt:lpstr>Вид AEA3 </vt:lpstr>
      <vt:lpstr>Отчет АЕА3</vt:lpstr>
      <vt:lpstr>Jacksonville Postdredge</vt:lpstr>
      <vt:lpstr>Вычисление кредитов в методе Jacksonville Postdredge</vt:lpstr>
      <vt:lpstr>Jacksonville PostDredge</vt:lpstr>
      <vt:lpstr>Jacksonville PostDredge</vt:lpstr>
      <vt:lpstr>Вычисление кредитов в методе Jacksonville Postdredge</vt:lpstr>
      <vt:lpstr>Опции кредитов в методе Jacksonville Postdredge</vt:lpstr>
      <vt:lpstr>Кредиты в методе Jacksonville Postdredge</vt:lpstr>
      <vt:lpstr>Кредиты в методе Jacksonville Postdredge</vt:lpstr>
      <vt:lpstr>Кредиты в методе Jacksonville PostDredge</vt:lpstr>
      <vt:lpstr>Ограничение объемов файлом границ</vt:lpstr>
      <vt:lpstr>Ограничение объемов файлом границ</vt:lpstr>
      <vt:lpstr>Ограничение объемов файлом границ</vt:lpstr>
      <vt:lpstr>Пример использования файла BRD</vt:lpstr>
      <vt:lpstr>Использование файла BRD </vt:lpstr>
      <vt:lpstr>Объемы восстановления береговой линии (beach volumes)</vt:lpstr>
      <vt:lpstr>Объемы восстановления береговой линии (beach volumes)</vt:lpstr>
      <vt:lpstr>Объемы восстановления береговой линии (beach volumes)</vt:lpstr>
      <vt:lpstr>Объемы восстановления береговой линии (beach volumes)</vt:lpstr>
      <vt:lpstr>Пример объемов восстановления береговой линии</vt:lpstr>
      <vt:lpstr>Результат расчетов Beach Predredge</vt:lpstr>
      <vt:lpstr>Пример отчета в методе Beach Predredge</vt:lpstr>
      <vt:lpstr>Beach Postdredge</vt:lpstr>
      <vt:lpstr>Beach Post Dredge Вид Профиля</vt:lpstr>
      <vt:lpstr>Beach Post Dredge, Отчет</vt:lpstr>
      <vt:lpstr>Объемы восстановления береговой линии Компенсация на склонах</vt:lpstr>
      <vt:lpstr>Список краев зон  (zone edge list)</vt:lpstr>
      <vt:lpstr>Почему Список краев зон  (zone edge list)?</vt:lpstr>
      <vt:lpstr>Процесс</vt:lpstr>
      <vt:lpstr>ПРОЕКТ СЛОЖНОЙ АКВАТОРИИ (ACD)</vt:lpstr>
      <vt:lpstr>ACD  Создание плоскостей вручную</vt:lpstr>
      <vt:lpstr>ACD:  Инструменты для работы с плоскостями</vt:lpstr>
      <vt:lpstr>ПРОЕКТ СЛОЖНОЙ АКВАТОРИИ (ACD) Создание откосов легко!</vt:lpstr>
      <vt:lpstr>ПРОЕКТ СЛОЖНОЙ АКВАТОРИИ (ACD) Добавление к существующему откосу.</vt:lpstr>
      <vt:lpstr>ПРОЕКТ СЛОЖНОЙ АКВАТОРИИ (ACD) Создайте окончательный откос.</vt:lpstr>
      <vt:lpstr>Наш канал в 3Д</vt:lpstr>
      <vt:lpstr>ПРОЕКТ СЛОЖНОЙ АКВАТОРИИ (ACD) Создайте зоны отчета и назначьте для них полигоны</vt:lpstr>
      <vt:lpstr>ПРОЕКТ СЛОЖНОЙ АКВАТОРИИ (ACD) Вставьте запланированные галсы и экспортируйте файл *.ZEL</vt:lpstr>
      <vt:lpstr>Некоторые вещи, которые CHN/ZEL может сделать и не может</vt:lpstr>
      <vt:lpstr>Некоторые вещи, которые CHN/ZEL может сделать и не может</vt:lpstr>
      <vt:lpstr>Метод Zone Edge List в ПСО</vt:lpstr>
      <vt:lpstr>Метод Zone Edge List в ПСО</vt:lpstr>
      <vt:lpstr>Отчет в методе zone edge list</vt:lpstr>
      <vt:lpstr>МАТЕРИАЛ НЕОПЛАЧИВАЕМОГО ПЕРЕБОРА</vt:lpstr>
      <vt:lpstr>Презентация PowerPoint</vt:lpstr>
      <vt:lpstr>Пример перебора</vt:lpstr>
      <vt:lpstr>Пример Неоплачиваемого Перебора</vt:lpstr>
      <vt:lpstr>Limit DBL - не отмечено</vt:lpstr>
      <vt:lpstr>Limit DBL - отмечено</vt:lpstr>
      <vt:lpstr>Материал неоплачиваемого перебора</vt:lpstr>
      <vt:lpstr>Материал неоплачиваемого перебора</vt:lpstr>
      <vt:lpstr>Методы вычисления объемов</vt:lpstr>
      <vt:lpstr>AEA3 Исполнительная Пример</vt:lpstr>
      <vt:lpstr>Исполнительная Пример</vt:lpstr>
      <vt:lpstr>Пример Philadelphia PostDredge</vt:lpstr>
      <vt:lpstr>Пример Jacksonville Postdredge</vt:lpstr>
      <vt:lpstr>Настройки в методах Philadelphia</vt:lpstr>
      <vt:lpstr>Limit DBL to PreDredge Above Sub Depth Side Slope - Ограничьте РНГ до точки, где глубина предварительной съемки над допустимым перебором на склоне:</vt:lpstr>
      <vt:lpstr>Как эти опции изменяют результаты</vt:lpstr>
      <vt:lpstr>Contour или Non-Contour</vt:lpstr>
      <vt:lpstr>Contour или Non-Contour</vt:lpstr>
      <vt:lpstr>Филадельфийский метод</vt:lpstr>
      <vt:lpstr>Презентация PowerPoint</vt:lpstr>
      <vt:lpstr>Презентация PowerPoint</vt:lpstr>
      <vt:lpstr>А как насчет реального проекта?</vt:lpstr>
      <vt:lpstr>Спасибо!</vt:lpstr>
      <vt:lpstr>Практические примеры</vt:lpstr>
      <vt:lpstr>Практический пример №1 TIN к LNW (Philadelphia):  Contour или Non-Contour</vt:lpstr>
      <vt:lpstr>Практический пример №2 TIN к LNW (Philadelphia):  Откосы или врезки</vt:lpstr>
      <vt:lpstr>Практический пример №3 TIN к LNW (Philadelphia):  Изменение глубины канала</vt:lpstr>
      <vt:lpstr>Практический пример №4 TIN к LNW (Philadelphia):  МОДЕЛЬ TIN или ПСО</vt:lpstr>
      <vt:lpstr>Практический пример №5 TIN к LNW (Philadelphia):  Все данные XYZ или разрезы</vt:lpstr>
      <vt:lpstr>Практический пример №6: Предварительная съемка и исполнительная</vt:lpstr>
      <vt:lpstr>МЕТОДЫ ВЫЧИСЛЕНИЯ ОБЪЕМОВ В TIN MODEL  Тест</vt:lpstr>
      <vt:lpstr>  Вопрос №1</vt:lpstr>
      <vt:lpstr>  Вопрос №2</vt:lpstr>
      <vt:lpstr>  Вопрос №3</vt:lpstr>
      <vt:lpstr>  Вопрос №4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232</cp:revision>
  <dcterms:created xsi:type="dcterms:W3CDTF">2014-07-07T18:31:44Z</dcterms:created>
  <dcterms:modified xsi:type="dcterms:W3CDTF">2020-01-30T08:10:50Z</dcterms:modified>
</cp:coreProperties>
</file>